
<file path=[Content_Types].xml><?xml version="1.0" encoding="utf-8"?>
<Types xmlns="http://schemas.openxmlformats.org/package/2006/content-types">
  <Default Extension="jpeg" ContentType="image/jpeg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comments/comment4.xml" ContentType="application/vnd.openxmlformats-officedocument.presentationml.comment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12.fntdata" ContentType="application/x-fontdata"/>
  <Override PartName="/ppt/fonts/font13.fntdata" ContentType="application/x-fontdata"/>
  <Override PartName="/ppt/fonts/font14.fntdata" ContentType="application/x-fontdata"/>
  <Override PartName="/ppt/fonts/font15.fntdata" ContentType="application/x-fontdata"/>
  <Override PartName="/ppt/fonts/font16.fntdata" ContentType="application/x-fontdata"/>
  <Override PartName="/ppt/fonts/font17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"/>
  </p:notesMasterIdLst>
  <p:sldIdLst>
    <p:sldId id="271" r:id="rId3"/>
    <p:sldId id="278" r:id="rId5"/>
    <p:sldId id="293" r:id="rId6"/>
    <p:sldId id="313" r:id="rId7"/>
    <p:sldId id="280" r:id="rId8"/>
    <p:sldId id="294" r:id="rId9"/>
    <p:sldId id="295" r:id="rId10"/>
    <p:sldId id="283" r:id="rId11"/>
    <p:sldId id="296" r:id="rId12"/>
    <p:sldId id="317" r:id="rId13"/>
    <p:sldId id="318" r:id="rId14"/>
    <p:sldId id="298" r:id="rId15"/>
    <p:sldId id="307" r:id="rId16"/>
    <p:sldId id="279" r:id="rId17"/>
    <p:sldId id="299" r:id="rId18"/>
    <p:sldId id="273" r:id="rId19"/>
    <p:sldId id="274" r:id="rId20"/>
    <p:sldId id="285" r:id="rId21"/>
    <p:sldId id="301" r:id="rId22"/>
    <p:sldId id="310" r:id="rId23"/>
    <p:sldId id="302" r:id="rId24"/>
    <p:sldId id="304" r:id="rId25"/>
    <p:sldId id="306" r:id="rId26"/>
    <p:sldId id="303" r:id="rId27"/>
    <p:sldId id="316" r:id="rId28"/>
    <p:sldId id="308" r:id="rId29"/>
    <p:sldId id="309" r:id="rId30"/>
    <p:sldId id="314" r:id="rId31"/>
    <p:sldId id="305" r:id="rId32"/>
    <p:sldId id="315" r:id="rId33"/>
    <p:sldId id="290" r:id="rId34"/>
  </p:sldIdLst>
  <p:sldSz cx="12192000" cy="6858000"/>
  <p:notesSz cx="6858000" cy="9144000"/>
  <p:embeddedFontLst>
    <p:embeddedFont>
      <p:font typeface="Calibri" panose="020F0502020204030204"/>
      <p:regular r:id="rId39"/>
      <p:bold r:id="rId40"/>
      <p:italic r:id="rId41"/>
      <p:boldItalic r:id="rId42"/>
    </p:embeddedFont>
    <p:embeddedFont>
      <p:font typeface="Bell MT" panose="02020503060305020303" pitchFamily="18" charset="0"/>
      <p:regular r:id="rId43"/>
      <p:bold r:id="rId44"/>
      <p:italic r:id="rId45"/>
    </p:embeddedFont>
    <p:embeddedFont>
      <p:font typeface="方正兰亭超细黑简体" panose="02000000000000000000" pitchFamily="2" charset="-122"/>
      <p:regular r:id="rId46"/>
    </p:embeddedFont>
    <p:embeddedFont>
      <p:font typeface="幼圆" panose="02010509060101010101" pitchFamily="49" charset="-122"/>
      <p:regular r:id="rId47"/>
    </p:embeddedFont>
    <p:embeddedFont>
      <p:font typeface="Calibri Light" panose="020F0302020204030204" charset="0"/>
      <p:regular r:id="rId48"/>
      <p:italic r:id="rId49"/>
    </p:embeddedFont>
    <p:embeddedFont>
      <p:font typeface="等线" panose="02010600030101010101" charset="-122"/>
      <p:regular r:id="rId50"/>
    </p:embeddedFont>
    <p:embeddedFont>
      <p:font typeface="Consolas" panose="020B0609020204030204" pitchFamily="49" charset="0"/>
      <p:regular r:id="rId51"/>
      <p:bold r:id="rId52"/>
      <p:italic r:id="rId53"/>
      <p:boldItalic r:id="rId54"/>
    </p:embeddedFont>
    <p:embeddedFont>
      <p:font typeface="等线 Light" panose="02010600030101010101" pitchFamily="2" charset="-122"/>
      <p:regular r:id="rId55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indows 用户" initials="W用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99"/>
    <a:srgbClr val="D60093"/>
    <a:srgbClr val="FF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21" autoAdjust="0"/>
    <p:restoredTop sz="80508" autoAdjust="0"/>
  </p:normalViewPr>
  <p:slideViewPr>
    <p:cSldViewPr snapToGrid="0">
      <p:cViewPr>
        <p:scale>
          <a:sx n="75" d="100"/>
          <a:sy n="75" d="100"/>
        </p:scale>
        <p:origin x="792" y="27"/>
      </p:cViewPr>
      <p:guideLst/>
    </p:cSldViewPr>
  </p:slideViewPr>
  <p:outlineViewPr>
    <p:cViewPr>
      <p:scale>
        <a:sx n="33" d="100"/>
        <a:sy n="33" d="100"/>
      </p:scale>
      <p:origin x="0" y="-789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66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5" Type="http://schemas.openxmlformats.org/officeDocument/2006/relationships/font" Target="fonts/font17.fntdata"/><Relationship Id="rId54" Type="http://schemas.openxmlformats.org/officeDocument/2006/relationships/font" Target="fonts/font16.fntdata"/><Relationship Id="rId53" Type="http://schemas.openxmlformats.org/officeDocument/2006/relationships/font" Target="fonts/font15.fntdata"/><Relationship Id="rId52" Type="http://schemas.openxmlformats.org/officeDocument/2006/relationships/font" Target="fonts/font14.fntdata"/><Relationship Id="rId51" Type="http://schemas.openxmlformats.org/officeDocument/2006/relationships/font" Target="fonts/font13.fntdata"/><Relationship Id="rId50" Type="http://schemas.openxmlformats.org/officeDocument/2006/relationships/font" Target="fonts/font12.fntdata"/><Relationship Id="rId5" Type="http://schemas.openxmlformats.org/officeDocument/2006/relationships/slide" Target="slides/slide2.xml"/><Relationship Id="rId49" Type="http://schemas.openxmlformats.org/officeDocument/2006/relationships/font" Target="fonts/font11.fntdata"/><Relationship Id="rId48" Type="http://schemas.openxmlformats.org/officeDocument/2006/relationships/font" Target="fonts/font10.fntdata"/><Relationship Id="rId47" Type="http://schemas.openxmlformats.org/officeDocument/2006/relationships/font" Target="fonts/font9.fntdata"/><Relationship Id="rId46" Type="http://schemas.openxmlformats.org/officeDocument/2006/relationships/font" Target="fonts/font8.fntdata"/><Relationship Id="rId45" Type="http://schemas.openxmlformats.org/officeDocument/2006/relationships/font" Target="fonts/font7.fntdata"/><Relationship Id="rId44" Type="http://schemas.openxmlformats.org/officeDocument/2006/relationships/font" Target="fonts/font6.fntdata"/><Relationship Id="rId43" Type="http://schemas.openxmlformats.org/officeDocument/2006/relationships/font" Target="fonts/font5.fntdata"/><Relationship Id="rId42" Type="http://schemas.openxmlformats.org/officeDocument/2006/relationships/font" Target="fonts/font4.fntdata"/><Relationship Id="rId41" Type="http://schemas.openxmlformats.org/officeDocument/2006/relationships/font" Target="fonts/font3.fntdata"/><Relationship Id="rId40" Type="http://schemas.openxmlformats.org/officeDocument/2006/relationships/font" Target="fonts/font2.fntdata"/><Relationship Id="rId4" Type="http://schemas.openxmlformats.org/officeDocument/2006/relationships/notesMaster" Target="notesMasters/notesMaster1.xml"/><Relationship Id="rId39" Type="http://schemas.openxmlformats.org/officeDocument/2006/relationships/font" Target="fonts/font1.fntdata"/><Relationship Id="rId38" Type="http://schemas.openxmlformats.org/officeDocument/2006/relationships/commentAuthors" Target="commentAuthors.xml"/><Relationship Id="rId37" Type="http://schemas.openxmlformats.org/officeDocument/2006/relationships/tableStyles" Target="tableStyles.xml"/><Relationship Id="rId36" Type="http://schemas.openxmlformats.org/officeDocument/2006/relationships/viewProps" Target="viewProps.xml"/><Relationship Id="rId35" Type="http://schemas.openxmlformats.org/officeDocument/2006/relationships/presProps" Target="presProps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6-30T00:51:38.300" idx="1">
    <p:pos x="5268" y="1152"/>
    <p:text/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6-30T00:51:38.300" idx="1">
    <p:pos x="6932" y="879"/>
    <p:text/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6-30T00:51:38.300" idx="1">
    <p:pos x="7350" y="722"/>
    <p:text/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6-30T00:51:38.300" idx="1">
    <p:pos x="7350" y="722"/>
    <p:text/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F7F906-5BA3-46C9-8D6C-142F74D175C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069092-5FD7-412B-BA33-BF6EAC241C0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设想一个现实生活中的虚拟化的例子：微信和</a:t>
            </a:r>
            <a:r>
              <a:rPr lang="en-US" altLang="zh-CN" dirty="0"/>
              <a:t>QQ</a:t>
            </a:r>
            <a:endParaRPr lang="en-US" altLang="zh-CN" dirty="0"/>
          </a:p>
          <a:p>
            <a:r>
              <a:rPr lang="zh-CN" altLang="en-US" dirty="0"/>
              <a:t>我们在</a:t>
            </a:r>
            <a:r>
              <a:rPr lang="en-US" altLang="zh-CN" dirty="0"/>
              <a:t>QQ</a:t>
            </a:r>
            <a:r>
              <a:rPr lang="zh-CN" altLang="en-US" dirty="0"/>
              <a:t>上和别人聊天，我们实际上交换了信息，但是我们使用的方式是“虚拟的”。</a:t>
            </a:r>
            <a:endParaRPr lang="en-US" altLang="zh-CN" dirty="0"/>
          </a:p>
          <a:p>
            <a:r>
              <a:rPr lang="zh-CN" altLang="en-US" dirty="0"/>
              <a:t>在信息时代，我们交换信息已经高度虚拟化，而物质交换的虚拟化程度则远远不足。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069092-5FD7-412B-BA33-BF6EAC241C0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1F3F175-3DAB-4E7F-B095-931EC6229BE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核心是绑定（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Binder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），按照作者的说法，我们可以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StrangeIoC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的确是一个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IoC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框架，但是它的核心是绑定。</a:t>
            </a:r>
            <a:endParaRPr lang="zh-CN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实际上，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StrangeIoC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提供以下绑定类型：</a:t>
            </a:r>
            <a:endParaRPr lang="zh-CN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注入（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injection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）绑定，反射（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reflector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）绑定，调度器（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dispatcher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）绑定</a:t>
            </a:r>
            <a:endParaRPr lang="zh-CN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命令（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command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）绑定，信号（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signal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）绑定，中介（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mediation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）绑定，上下文（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context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）绑定</a:t>
            </a:r>
            <a:endParaRPr lang="zh-CN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依赖注入的绑定仅仅是其中一条，除了其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IoC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特性之外，其他的绑定也有很重要的功能。</a:t>
            </a:r>
            <a:endParaRPr lang="zh-CN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例如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signal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绑定：</a:t>
            </a:r>
            <a:endParaRPr lang="zh-CN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commandBinder.Bind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StartSignal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&gt;().To&lt;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StartCommand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&gt;().Once();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这个代码将一个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command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绑定到一个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signal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，则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signal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被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dispatch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的时候，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command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被调用，形成一种类似进程间通信的效果（我感觉像是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fork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之后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exe c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）。</a:t>
            </a:r>
            <a:endParaRPr lang="zh-CN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不过在我们的代码中主要是这样使用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signal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</a:t>
            </a:r>
            <a:endParaRPr lang="zh-CN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dirty="0" err="1">
                <a:effectLst/>
              </a:rPr>
              <a:t>Xsignal.Addlistener</a:t>
            </a:r>
            <a:r>
              <a:rPr lang="en-US" altLang="zh-CN" dirty="0">
                <a:effectLst/>
              </a:rPr>
              <a:t>(</a:t>
            </a:r>
            <a:r>
              <a:rPr lang="en-US" altLang="zh-CN" dirty="0" err="1">
                <a:effectLst/>
              </a:rPr>
              <a:t>method_name</a:t>
            </a:r>
            <a:r>
              <a:rPr lang="en-US" altLang="zh-CN" dirty="0">
                <a:effectLst/>
              </a:rPr>
              <a:t>);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这样子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Xsignal.dispatch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之后，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method_name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会被立即调用。</a:t>
            </a:r>
            <a:endParaRPr lang="zh-CN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1F3F175-3DAB-4E7F-B095-931EC6229BE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这里的代码需要更新，是原来</a:t>
            </a:r>
            <a:r>
              <a:rPr lang="en-US" altLang="zh-CN" dirty="0" err="1"/>
              <a:t>ppt</a:t>
            </a:r>
            <a:r>
              <a:rPr lang="zh-CN" altLang="en-US" dirty="0"/>
              <a:t>自带的代码</a:t>
            </a:r>
            <a:endParaRPr lang="en-US" altLang="zh-CN" dirty="0"/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在这次大作业中，我们学会了设计一个大型的程序的时候的一种设计模式：</a:t>
            </a:r>
            <a:endParaRPr lang="zh-CN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IOC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Inversion Of Control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）模式</a:t>
            </a:r>
            <a:endParaRPr lang="zh-CN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1F3F175-3DAB-4E7F-B095-931EC6229BE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核心是绑定（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Binder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），按照作者的说法，我们可以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StrangeIoC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的确是一个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IoC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框架，但是它的核心是绑定。</a:t>
            </a:r>
            <a:endParaRPr lang="zh-CN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实际上，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StrangeIoC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提供以下绑定类型：</a:t>
            </a:r>
            <a:endParaRPr lang="zh-CN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注入（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injection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）绑定，反射（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reflector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）绑定，调度器（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dispatcher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）绑定</a:t>
            </a:r>
            <a:endParaRPr lang="zh-CN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命令（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command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）绑定，信号（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signal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）绑定，中介（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mediation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）绑定，上下文（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context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）绑定</a:t>
            </a:r>
            <a:endParaRPr lang="zh-CN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依赖注入的绑定仅仅是其中一条，除了其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IoC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特性之外，其他的绑定也有很重要的功能。</a:t>
            </a:r>
            <a:endParaRPr lang="zh-CN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例如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signal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绑定：</a:t>
            </a:r>
            <a:endParaRPr lang="zh-CN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commandBinder.Bind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StartSignal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&gt;().To&lt;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StartCommand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&gt;().Once();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这个代码将一个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command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绑定到一个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signal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，则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signal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被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dispatch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的时候，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command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被调用，形成一种类似进程间通信的效果（我感觉像是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fork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之后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exe c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）。</a:t>
            </a:r>
            <a:endParaRPr lang="zh-CN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不过在我们的代码中主要是这样使用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signal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</a:t>
            </a:r>
            <a:endParaRPr lang="zh-CN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dirty="0" err="1">
                <a:effectLst/>
              </a:rPr>
              <a:t>Xsignal.Addlistener</a:t>
            </a:r>
            <a:r>
              <a:rPr lang="en-US" altLang="zh-CN" dirty="0">
                <a:effectLst/>
              </a:rPr>
              <a:t>(</a:t>
            </a:r>
            <a:r>
              <a:rPr lang="en-US" altLang="zh-CN" dirty="0" err="1">
                <a:effectLst/>
              </a:rPr>
              <a:t>method_name</a:t>
            </a:r>
            <a:r>
              <a:rPr lang="en-US" altLang="zh-CN" dirty="0">
                <a:effectLst/>
              </a:rPr>
              <a:t>);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这样子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Xsignal.dispatch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之后，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method_name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会被立即调用。</a:t>
            </a:r>
            <a:endParaRPr lang="zh-CN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1F3F175-3DAB-4E7F-B095-931EC6229BE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首先将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startcomsignal2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（开启程序的时候会执行的一个进程，要求用户提供信息以产生信号，也就是界面的“通信类型”选择那里的用户选择）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1F3F175-3DAB-4E7F-B095-931EC6229BE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这里的代码需要更新，是原来</a:t>
            </a:r>
            <a:r>
              <a:rPr lang="en-US" altLang="zh-CN" dirty="0" err="1"/>
              <a:t>ppt</a:t>
            </a:r>
            <a:r>
              <a:rPr lang="zh-CN" altLang="en-US" dirty="0"/>
              <a:t>自带的代码</a:t>
            </a:r>
            <a:endParaRPr lang="en-US" altLang="zh-CN" dirty="0"/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在这次大作业中，我们学会了设计一个大型的程序的时候的一种设计模式：</a:t>
            </a:r>
            <a:endParaRPr lang="zh-CN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IOC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Inversion Of Control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）模式</a:t>
            </a:r>
            <a:endParaRPr lang="zh-CN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1F3F175-3DAB-4E7F-B095-931EC6229BE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反思：我们小组，每周都有开会大家一起互相交流。但是很多时候，开会效率很低，经常一大半时间是在讲上一周已经讲过的工作。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069092-5FD7-412B-BA33-BF6EAC241C0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http://www.yixieshi.com/72872.html, </a:t>
            </a:r>
            <a:r>
              <a:rPr lang="zh-CN" altLang="en-US" dirty="0"/>
              <a:t>现有地面站大多是</a:t>
            </a:r>
            <a:r>
              <a:rPr lang="en-US" altLang="zh-CN" dirty="0"/>
              <a:t>2D</a:t>
            </a:r>
            <a:r>
              <a:rPr lang="zh-CN" altLang="en-US" dirty="0"/>
              <a:t>化的图像，就算是</a:t>
            </a:r>
            <a:r>
              <a:rPr lang="en-US" altLang="zh-CN" dirty="0"/>
              <a:t>3D</a:t>
            </a:r>
            <a:r>
              <a:rPr lang="zh-CN" altLang="en-US" dirty="0"/>
              <a:t>的也都是军用的，很少有民用的。现在的无人机系统，比如自动导航，普通人很难接触，而随着未来科技的发展，无人机的成本越来越低，有可能以后每人都会配一台无人机。这时候，如何更加简单方便的使用无人机就成为了十分重要的课题。这也是我们决定做这个项目的原因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069092-5FD7-412B-BA33-BF6EAC241C0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简介</a:t>
            </a:r>
            <a:r>
              <a:rPr lang="en-US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MAVLink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通讯协议是一个为微型飞行器设计的非常轻巧的、只由头文件构成的信息编组库。</a:t>
            </a:r>
            <a:b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它可以通过串口非常高效地封装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结构数据，并将这些数据包发送至地面控制站。该协议被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PX4, PIXHAWK, APM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Parrot </a:t>
            </a:r>
            <a:r>
              <a:rPr lang="en-US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AR.Drone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平台所广泛测试并在以上的项目中作为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MCU/IMU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间以及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Linux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进程和地面站链路通信间的主干通信协议。</a:t>
            </a:r>
            <a:b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MAVLink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最初由</a:t>
            </a:r>
            <a:r>
              <a:rPr lang="en-US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LorenzMeier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根据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LGPL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许可在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2009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年初发表。</a:t>
            </a:r>
            <a:endParaRPr lang="zh-CN" alt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069092-5FD7-412B-BA33-BF6EAC241C0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我们讲从地面站端发送过来的位置矢量信息进行换算，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069092-5FD7-412B-BA33-BF6EAC241C0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我们讲从地面站端发送过来的位置矢量信息进行换算，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069092-5FD7-412B-BA33-BF6EAC241C0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简介</a:t>
            </a:r>
            <a:r>
              <a:rPr lang="en-US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MAVLink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通讯协议是一个为微型飞行器设计的非常轻巧的、只由头文件构成的信息编组库。</a:t>
            </a:r>
            <a:b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它可以通过串口非常高效地封装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结构数据，并将这些数据包发送至地面控制站。该协议被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PX4, PIXHAWK, APM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Parrot </a:t>
            </a:r>
            <a:r>
              <a:rPr lang="en-US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AR.Drone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平台所广泛测试并在以上的项目中作为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MCU/IMU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间以及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Linux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进程和地面站链路通信间的主干通信协议。</a:t>
            </a:r>
            <a:b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MAVLink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最初由</a:t>
            </a:r>
            <a:r>
              <a:rPr lang="en-US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LorenzMeier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根据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LGPL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许可在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2009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年初发表。</a:t>
            </a:r>
            <a:endParaRPr lang="zh-CN" alt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6069092-5FD7-412B-BA33-BF6EAC241C0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前言：因为我们已经得到了助教的一份比较完整的代码，我们想重点实现传输部分，所以我们不想破坏地图的生成和飞机视角，摄像机视角的调整等需要大量数学知识的部分，这样会让事情变得更加复杂，所以我们学习了助教使用的设计模式，按照他们的设计模式来进行我们的作业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1F3F175-3DAB-4E7F-B095-931EC6229BE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这里的代码需要更新，是原来</a:t>
            </a:r>
            <a:r>
              <a:rPr lang="en-US" altLang="zh-CN" dirty="0" err="1"/>
              <a:t>ppt</a:t>
            </a:r>
            <a:r>
              <a:rPr lang="zh-CN" altLang="en-US" dirty="0"/>
              <a:t>自带的代码</a:t>
            </a:r>
            <a:endParaRPr lang="en-US" altLang="zh-CN" dirty="0"/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在这次大作业中，我们学会了设计一个大型的程序的时候的一种设计模式：</a:t>
            </a:r>
            <a:endParaRPr lang="zh-CN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IOC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Inversion Of Control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）模式</a:t>
            </a:r>
            <a:endParaRPr lang="zh-CN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1F3F175-3DAB-4E7F-B095-931EC6229BE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设计程序的时候我们会发现，当我们创建一个类的时候，其中很可能声明了另一个具体的类的实例，或者使用了另一个模块，则我们修改某个类（模块）的时候，另一个类（模块）也会发生变化，也就是各个类之间产生了依赖关系，这时候就会让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debug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变得很痛苦。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控制反转的设计思想是让各个部件解耦，通过一个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IoC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容器让耦合在一起的部件不在和彼此联系，而一起与一个第三方产生联系。这就可以让你在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IoC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容器中注入依赖关系，使得依赖关系这个概念独立出来，成为你可以操作的一个对象。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1F3F175-3DAB-4E7F-B095-931EC6229BE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push dir="u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9.png"/><Relationship Id="rId1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0.jpeg"/><Relationship Id="rId1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1.png"/><Relationship Id="rId1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2.png"/><Relationship Id="rId1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7" Type="http://schemas.openxmlformats.org/officeDocument/2006/relationships/comments" Target="../comments/comment1.xml"/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2.png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9.x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18.jpeg"/><Relationship Id="rId4" Type="http://schemas.openxmlformats.org/officeDocument/2006/relationships/image" Target="../media/image17.jpeg"/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0.png"/><Relationship Id="rId3" Type="http://schemas.openxmlformats.org/officeDocument/2006/relationships/image" Target="../media/image19.png"/><Relationship Id="rId2" Type="http://schemas.openxmlformats.org/officeDocument/2006/relationships/image" Target="../media/image12.png"/><Relationship Id="rId1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1.png"/><Relationship Id="rId1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comments" Target="../comments/comment2.xml"/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2.png"/><Relationship Id="rId1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1.png"/><Relationship Id="rId1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comments" Target="../comments/comment3.xml"/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3.png"/><Relationship Id="rId1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comments" Target="../comments/comment4.xml"/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4.jpeg"/><Relationship Id="rId1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5.png"/><Relationship Id="rId3" Type="http://schemas.microsoft.com/office/2007/relationships/media" Target="../media/media1.mp4"/><Relationship Id="rId2" Type="http://schemas.openxmlformats.org/officeDocument/2006/relationships/video" Target="../media/media1.mp4"/><Relationship Id="rId1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6.jpeg"/><Relationship Id="rId1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7.jpeg"/><Relationship Id="rId1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8.jpeg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9.jpeg"/><Relationship Id="rId1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.jpeg"/><Relationship Id="rId1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.png"/><Relationship Id="rId1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6.png"/><Relationship Id="rId1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7.png"/><Relationship Id="rId1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8.png"/><Relationship Id="rId1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1588" y="893"/>
            <a:ext cx="12188825" cy="6856214"/>
          </a:xfrm>
          <a:prstGeom prst="rect">
            <a:avLst/>
          </a:prstGeom>
          <a:gradFill flip="none" rotWithShape="1">
            <a:gsLst>
              <a:gs pos="70000">
                <a:srgbClr val="210C59"/>
              </a:gs>
              <a:gs pos="0">
                <a:srgbClr val="470283"/>
              </a:gs>
            </a:gsLst>
            <a:path path="circle">
              <a:fillToRect l="50000" t="50000" r="50000" b="50000"/>
            </a:path>
            <a:tileRect/>
          </a:gra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1218565">
              <a:defRPr/>
            </a:pPr>
            <a:endParaRPr lang="zh-CN" altLang="en-US" sz="2400" kern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4" name="圆角矩形 13"/>
          <p:cNvSpPr/>
          <p:nvPr/>
        </p:nvSpPr>
        <p:spPr>
          <a:xfrm rot="21094070">
            <a:off x="1588" y="-7805140"/>
            <a:ext cx="10540202" cy="10540197"/>
          </a:xfrm>
          <a:prstGeom prst="roundRect">
            <a:avLst>
              <a:gd name="adj" fmla="val 22252"/>
            </a:avLst>
          </a:prstGeom>
          <a:solidFill>
            <a:srgbClr val="D215E3"/>
          </a:solidFill>
          <a:ln w="25400" cap="flat" cmpd="sng" algn="ctr">
            <a:noFill/>
            <a:prstDash val="solid"/>
          </a:ln>
          <a:effectLst>
            <a:outerShdw blurRad="50800" dist="38100" dir="5400000" algn="t" rotWithShape="0">
              <a:srgbClr val="210C59">
                <a:alpha val="20000"/>
              </a:srgbClr>
            </a:outerShdw>
          </a:effectLst>
        </p:spPr>
        <p:txBody>
          <a:bodyPr rtlCol="0" anchor="ctr"/>
          <a:lstStyle/>
          <a:p>
            <a:pPr algn="ctr" defTabSz="1218565">
              <a:defRPr/>
            </a:pPr>
            <a:endParaRPr lang="zh-CN" altLang="en-US" sz="2400" kern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5" name="圆角矩形 14"/>
          <p:cNvSpPr/>
          <p:nvPr/>
        </p:nvSpPr>
        <p:spPr>
          <a:xfrm rot="505930" flipH="1">
            <a:off x="1722437" y="-7931156"/>
            <a:ext cx="10540202" cy="10540197"/>
          </a:xfrm>
          <a:prstGeom prst="roundRect">
            <a:avLst>
              <a:gd name="adj" fmla="val 22252"/>
            </a:avLst>
          </a:prstGeom>
          <a:solidFill>
            <a:srgbClr val="0663EC">
              <a:alpha val="86000"/>
            </a:srgbClr>
          </a:solidFill>
          <a:ln w="25400" cap="flat" cmpd="sng" algn="ctr">
            <a:noFill/>
            <a:prstDash val="solid"/>
          </a:ln>
          <a:effectLst>
            <a:outerShdw blurRad="50800" dist="38100" dir="5400000" algn="t" rotWithShape="0">
              <a:srgbClr val="210C59">
                <a:alpha val="20000"/>
              </a:srgbClr>
            </a:outerShdw>
          </a:effectLst>
        </p:spPr>
        <p:txBody>
          <a:bodyPr rtlCol="0" anchor="ctr"/>
          <a:lstStyle/>
          <a:p>
            <a:pPr algn="ctr" defTabSz="1218565">
              <a:defRPr/>
            </a:pPr>
            <a:endParaRPr lang="zh-CN" altLang="en-US" sz="2400" kern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6" name="圆角矩形 15"/>
          <p:cNvSpPr/>
          <p:nvPr/>
        </p:nvSpPr>
        <p:spPr>
          <a:xfrm rot="21333747">
            <a:off x="429578" y="-8382768"/>
            <a:ext cx="10540202" cy="10540197"/>
          </a:xfrm>
          <a:prstGeom prst="roundRect">
            <a:avLst>
              <a:gd name="adj" fmla="val 22252"/>
            </a:avLst>
          </a:prstGeom>
          <a:solidFill>
            <a:srgbClr val="39A2FE">
              <a:alpha val="83000"/>
            </a:srgbClr>
          </a:solidFill>
          <a:ln w="25400" cap="flat" cmpd="sng" algn="ctr">
            <a:noFill/>
            <a:prstDash val="solid"/>
          </a:ln>
          <a:effectLst>
            <a:outerShdw blurRad="50800" dist="38100" dir="5400000" algn="t" rotWithShape="0">
              <a:srgbClr val="210C59">
                <a:alpha val="20000"/>
              </a:srgbClr>
            </a:outerShdw>
          </a:effectLst>
        </p:spPr>
        <p:txBody>
          <a:bodyPr rtlCol="0" anchor="ctr"/>
          <a:lstStyle/>
          <a:p>
            <a:pPr algn="ctr" defTabSz="1218565">
              <a:defRPr/>
            </a:pPr>
            <a:endParaRPr lang="zh-CN" altLang="en-US" sz="2400" kern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7" name="圆角矩形 16"/>
          <p:cNvSpPr/>
          <p:nvPr/>
        </p:nvSpPr>
        <p:spPr>
          <a:xfrm>
            <a:off x="429578" y="-8782684"/>
            <a:ext cx="10540202" cy="10540197"/>
          </a:xfrm>
          <a:prstGeom prst="roundRect">
            <a:avLst>
              <a:gd name="adj" fmla="val 22252"/>
            </a:avLst>
          </a:prstGeom>
          <a:solidFill>
            <a:srgbClr val="2AD048"/>
          </a:solidFill>
          <a:ln w="25400" cap="flat" cmpd="sng" algn="ctr">
            <a:noFill/>
            <a:prstDash val="solid"/>
          </a:ln>
          <a:effectLst>
            <a:outerShdw blurRad="50800" dist="38100" dir="5400000" algn="t" rotWithShape="0">
              <a:srgbClr val="210C59">
                <a:alpha val="20000"/>
              </a:srgbClr>
            </a:outerShdw>
          </a:effectLst>
        </p:spPr>
        <p:txBody>
          <a:bodyPr rtlCol="0" anchor="ctr"/>
          <a:lstStyle/>
          <a:p>
            <a:pPr algn="ctr" defTabSz="1218565">
              <a:defRPr/>
            </a:pPr>
            <a:endParaRPr lang="zh-CN" altLang="en-US" sz="2400" kern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8" name="矩形 18"/>
          <p:cNvSpPr/>
          <p:nvPr/>
        </p:nvSpPr>
        <p:spPr>
          <a:xfrm>
            <a:off x="-66506" y="893"/>
            <a:ext cx="12256921" cy="2482748"/>
          </a:xfrm>
          <a:custGeom>
            <a:avLst/>
            <a:gdLst>
              <a:gd name="connsiteX0" fmla="*/ 0 w 9144000"/>
              <a:gd name="connsiteY0" fmla="*/ 0 h 1220372"/>
              <a:gd name="connsiteX1" fmla="*/ 9144000 w 9144000"/>
              <a:gd name="connsiteY1" fmla="*/ 0 h 1220372"/>
              <a:gd name="connsiteX2" fmla="*/ 9144000 w 9144000"/>
              <a:gd name="connsiteY2" fmla="*/ 1220372 h 1220372"/>
              <a:gd name="connsiteX3" fmla="*/ 0 w 9144000"/>
              <a:gd name="connsiteY3" fmla="*/ 1220372 h 1220372"/>
              <a:gd name="connsiteX4" fmla="*/ 0 w 9144000"/>
              <a:gd name="connsiteY4" fmla="*/ 0 h 1220372"/>
              <a:gd name="connsiteX0-1" fmla="*/ 0 w 9144000"/>
              <a:gd name="connsiteY0-2" fmla="*/ 0 h 1220372"/>
              <a:gd name="connsiteX1-3" fmla="*/ 9144000 w 9144000"/>
              <a:gd name="connsiteY1-4" fmla="*/ 0 h 1220372"/>
              <a:gd name="connsiteX2-5" fmla="*/ 9144000 w 9144000"/>
              <a:gd name="connsiteY2-6" fmla="*/ 1220372 h 1220372"/>
              <a:gd name="connsiteX3-7" fmla="*/ 1808480 w 9144000"/>
              <a:gd name="connsiteY3-8" fmla="*/ 1219200 h 1220372"/>
              <a:gd name="connsiteX4-9" fmla="*/ 0 w 9144000"/>
              <a:gd name="connsiteY4-10" fmla="*/ 1220372 h 1220372"/>
              <a:gd name="connsiteX5" fmla="*/ 0 w 9144000"/>
              <a:gd name="connsiteY5" fmla="*/ 0 h 1220372"/>
              <a:gd name="connsiteX0-11" fmla="*/ 0 w 9144000"/>
              <a:gd name="connsiteY0-12" fmla="*/ 0 h 1220372"/>
              <a:gd name="connsiteX1-13" fmla="*/ 9144000 w 9144000"/>
              <a:gd name="connsiteY1-14" fmla="*/ 0 h 1220372"/>
              <a:gd name="connsiteX2-15" fmla="*/ 9144000 w 9144000"/>
              <a:gd name="connsiteY2-16" fmla="*/ 1220372 h 1220372"/>
              <a:gd name="connsiteX3-17" fmla="*/ 1879600 w 9144000"/>
              <a:gd name="connsiteY3-18" fmla="*/ 1087120 h 1220372"/>
              <a:gd name="connsiteX4-19" fmla="*/ 0 w 9144000"/>
              <a:gd name="connsiteY4-20" fmla="*/ 1220372 h 1220372"/>
              <a:gd name="connsiteX5-21" fmla="*/ 0 w 9144000"/>
              <a:gd name="connsiteY5-22" fmla="*/ 0 h 1220372"/>
              <a:gd name="connsiteX0-23" fmla="*/ 0 w 9144000"/>
              <a:gd name="connsiteY0-24" fmla="*/ 0 h 1276628"/>
              <a:gd name="connsiteX1-25" fmla="*/ 9144000 w 9144000"/>
              <a:gd name="connsiteY1-26" fmla="*/ 0 h 1276628"/>
              <a:gd name="connsiteX2-27" fmla="*/ 9144000 w 9144000"/>
              <a:gd name="connsiteY2-28" fmla="*/ 1220372 h 1276628"/>
              <a:gd name="connsiteX3-29" fmla="*/ 1879600 w 9144000"/>
              <a:gd name="connsiteY3-30" fmla="*/ 1087120 h 1276628"/>
              <a:gd name="connsiteX4-31" fmla="*/ 0 w 9144000"/>
              <a:gd name="connsiteY4-32" fmla="*/ 1220372 h 1276628"/>
              <a:gd name="connsiteX5-33" fmla="*/ 0 w 9144000"/>
              <a:gd name="connsiteY5-34" fmla="*/ 0 h 1276628"/>
              <a:gd name="connsiteX0-35" fmla="*/ 0 w 9144000"/>
              <a:gd name="connsiteY0-36" fmla="*/ 0 h 1265231"/>
              <a:gd name="connsiteX1-37" fmla="*/ 9144000 w 9144000"/>
              <a:gd name="connsiteY1-38" fmla="*/ 0 h 1265231"/>
              <a:gd name="connsiteX2-39" fmla="*/ 9144000 w 9144000"/>
              <a:gd name="connsiteY2-40" fmla="*/ 1220372 h 1265231"/>
              <a:gd name="connsiteX3-41" fmla="*/ 1879600 w 9144000"/>
              <a:gd name="connsiteY3-42" fmla="*/ 975360 h 1265231"/>
              <a:gd name="connsiteX4-43" fmla="*/ 0 w 9144000"/>
              <a:gd name="connsiteY4-44" fmla="*/ 1220372 h 1265231"/>
              <a:gd name="connsiteX5-45" fmla="*/ 0 w 9144000"/>
              <a:gd name="connsiteY5-46" fmla="*/ 0 h 1265231"/>
              <a:gd name="connsiteX0-47" fmla="*/ 0 w 9144000"/>
              <a:gd name="connsiteY0-48" fmla="*/ 0 h 1387622"/>
              <a:gd name="connsiteX1-49" fmla="*/ 9144000 w 9144000"/>
              <a:gd name="connsiteY1-50" fmla="*/ 0 h 1387622"/>
              <a:gd name="connsiteX2-51" fmla="*/ 9144000 w 9144000"/>
              <a:gd name="connsiteY2-52" fmla="*/ 1220372 h 1387622"/>
              <a:gd name="connsiteX3-53" fmla="*/ 1879600 w 9144000"/>
              <a:gd name="connsiteY3-54" fmla="*/ 975360 h 1387622"/>
              <a:gd name="connsiteX4-55" fmla="*/ 0 w 9144000"/>
              <a:gd name="connsiteY4-56" fmla="*/ 1220372 h 1387622"/>
              <a:gd name="connsiteX5-57" fmla="*/ 0 w 9144000"/>
              <a:gd name="connsiteY5-58" fmla="*/ 0 h 1387622"/>
              <a:gd name="connsiteX0-59" fmla="*/ 0 w 9144000"/>
              <a:gd name="connsiteY0-60" fmla="*/ 0 h 1634676"/>
              <a:gd name="connsiteX1-61" fmla="*/ 9144000 w 9144000"/>
              <a:gd name="connsiteY1-62" fmla="*/ 0 h 1634676"/>
              <a:gd name="connsiteX2-63" fmla="*/ 9144000 w 9144000"/>
              <a:gd name="connsiteY2-64" fmla="*/ 1220372 h 1634676"/>
              <a:gd name="connsiteX3-65" fmla="*/ 1879600 w 9144000"/>
              <a:gd name="connsiteY3-66" fmla="*/ 975360 h 1634676"/>
              <a:gd name="connsiteX4-67" fmla="*/ 30480 w 9144000"/>
              <a:gd name="connsiteY4-68" fmla="*/ 1606452 h 1634676"/>
              <a:gd name="connsiteX5-69" fmla="*/ 0 w 9144000"/>
              <a:gd name="connsiteY5-70" fmla="*/ 0 h 1634676"/>
              <a:gd name="connsiteX0-71" fmla="*/ 0 w 9144000"/>
              <a:gd name="connsiteY0-72" fmla="*/ 0 h 1723843"/>
              <a:gd name="connsiteX1-73" fmla="*/ 9144000 w 9144000"/>
              <a:gd name="connsiteY1-74" fmla="*/ 0 h 1723843"/>
              <a:gd name="connsiteX2-75" fmla="*/ 9144000 w 9144000"/>
              <a:gd name="connsiteY2-76" fmla="*/ 1220372 h 1723843"/>
              <a:gd name="connsiteX3-77" fmla="*/ 1879600 w 9144000"/>
              <a:gd name="connsiteY3-78" fmla="*/ 975360 h 1723843"/>
              <a:gd name="connsiteX4-79" fmla="*/ 30480 w 9144000"/>
              <a:gd name="connsiteY4-80" fmla="*/ 1697892 h 1723843"/>
              <a:gd name="connsiteX5-81" fmla="*/ 0 w 9144000"/>
              <a:gd name="connsiteY5-82" fmla="*/ 0 h 1723843"/>
              <a:gd name="connsiteX0-83" fmla="*/ 0 w 9144000"/>
              <a:gd name="connsiteY0-84" fmla="*/ 0 h 1697892"/>
              <a:gd name="connsiteX1-85" fmla="*/ 9144000 w 9144000"/>
              <a:gd name="connsiteY1-86" fmla="*/ 0 h 1697892"/>
              <a:gd name="connsiteX2-87" fmla="*/ 9144000 w 9144000"/>
              <a:gd name="connsiteY2-88" fmla="*/ 1220372 h 1697892"/>
              <a:gd name="connsiteX3-89" fmla="*/ 1879600 w 9144000"/>
              <a:gd name="connsiteY3-90" fmla="*/ 975360 h 1697892"/>
              <a:gd name="connsiteX4-91" fmla="*/ 30480 w 9144000"/>
              <a:gd name="connsiteY4-92" fmla="*/ 1697892 h 1697892"/>
              <a:gd name="connsiteX5-93" fmla="*/ 0 w 9144000"/>
              <a:gd name="connsiteY5-94" fmla="*/ 0 h 1697892"/>
              <a:gd name="connsiteX0-95" fmla="*/ 0 w 9144000"/>
              <a:gd name="connsiteY0-96" fmla="*/ 0 h 1697892"/>
              <a:gd name="connsiteX1-97" fmla="*/ 9144000 w 9144000"/>
              <a:gd name="connsiteY1-98" fmla="*/ 0 h 1697892"/>
              <a:gd name="connsiteX2-99" fmla="*/ 9144000 w 9144000"/>
              <a:gd name="connsiteY2-100" fmla="*/ 1220372 h 1697892"/>
              <a:gd name="connsiteX3-101" fmla="*/ 1879600 w 9144000"/>
              <a:gd name="connsiteY3-102" fmla="*/ 975360 h 1697892"/>
              <a:gd name="connsiteX4-103" fmla="*/ 30480 w 9144000"/>
              <a:gd name="connsiteY4-104" fmla="*/ 1697892 h 1697892"/>
              <a:gd name="connsiteX5-105" fmla="*/ 0 w 9144000"/>
              <a:gd name="connsiteY5-106" fmla="*/ 0 h 1697892"/>
              <a:gd name="connsiteX0-107" fmla="*/ 0 w 9144000"/>
              <a:gd name="connsiteY0-108" fmla="*/ 0 h 1697892"/>
              <a:gd name="connsiteX1-109" fmla="*/ 9144000 w 9144000"/>
              <a:gd name="connsiteY1-110" fmla="*/ 0 h 1697892"/>
              <a:gd name="connsiteX2-111" fmla="*/ 9144000 w 9144000"/>
              <a:gd name="connsiteY2-112" fmla="*/ 1220372 h 1697892"/>
              <a:gd name="connsiteX3-113" fmla="*/ 2245360 w 9144000"/>
              <a:gd name="connsiteY3-114" fmla="*/ 985520 h 1697892"/>
              <a:gd name="connsiteX4-115" fmla="*/ 30480 w 9144000"/>
              <a:gd name="connsiteY4-116" fmla="*/ 1697892 h 1697892"/>
              <a:gd name="connsiteX5-117" fmla="*/ 0 w 9144000"/>
              <a:gd name="connsiteY5-118" fmla="*/ 0 h 1697892"/>
              <a:gd name="connsiteX0-119" fmla="*/ 0 w 9144000"/>
              <a:gd name="connsiteY0-120" fmla="*/ 0 h 1697892"/>
              <a:gd name="connsiteX1-121" fmla="*/ 9144000 w 9144000"/>
              <a:gd name="connsiteY1-122" fmla="*/ 0 h 1697892"/>
              <a:gd name="connsiteX2-123" fmla="*/ 9144000 w 9144000"/>
              <a:gd name="connsiteY2-124" fmla="*/ 1220372 h 1697892"/>
              <a:gd name="connsiteX3-125" fmla="*/ 2245360 w 9144000"/>
              <a:gd name="connsiteY3-126" fmla="*/ 985520 h 1697892"/>
              <a:gd name="connsiteX4-127" fmla="*/ 30480 w 9144000"/>
              <a:gd name="connsiteY4-128" fmla="*/ 1697892 h 1697892"/>
              <a:gd name="connsiteX5-129" fmla="*/ 0 w 9144000"/>
              <a:gd name="connsiteY5-130" fmla="*/ 0 h 1697892"/>
              <a:gd name="connsiteX0-131" fmla="*/ 0 w 9144000"/>
              <a:gd name="connsiteY0-132" fmla="*/ 0 h 1697892"/>
              <a:gd name="connsiteX1-133" fmla="*/ 9144000 w 9144000"/>
              <a:gd name="connsiteY1-134" fmla="*/ 0 h 1697892"/>
              <a:gd name="connsiteX2-135" fmla="*/ 9144000 w 9144000"/>
              <a:gd name="connsiteY2-136" fmla="*/ 1220372 h 1697892"/>
              <a:gd name="connsiteX3-137" fmla="*/ 2245360 w 9144000"/>
              <a:gd name="connsiteY3-138" fmla="*/ 985520 h 1697892"/>
              <a:gd name="connsiteX4-139" fmla="*/ 30480 w 9144000"/>
              <a:gd name="connsiteY4-140" fmla="*/ 1697892 h 1697892"/>
              <a:gd name="connsiteX5-141" fmla="*/ 0 w 9144000"/>
              <a:gd name="connsiteY5-142" fmla="*/ 0 h 1697892"/>
              <a:gd name="connsiteX0-143" fmla="*/ 0 w 9144000"/>
              <a:gd name="connsiteY0-144" fmla="*/ 0 h 1697892"/>
              <a:gd name="connsiteX1-145" fmla="*/ 9144000 w 9144000"/>
              <a:gd name="connsiteY1-146" fmla="*/ 0 h 1697892"/>
              <a:gd name="connsiteX2-147" fmla="*/ 9144000 w 9144000"/>
              <a:gd name="connsiteY2-148" fmla="*/ 1220372 h 1697892"/>
              <a:gd name="connsiteX3-149" fmla="*/ 2326188 w 9144000"/>
              <a:gd name="connsiteY3-150" fmla="*/ 650240 h 1697892"/>
              <a:gd name="connsiteX4-151" fmla="*/ 30480 w 9144000"/>
              <a:gd name="connsiteY4-152" fmla="*/ 1697892 h 1697892"/>
              <a:gd name="connsiteX5-153" fmla="*/ 0 w 9144000"/>
              <a:gd name="connsiteY5-154" fmla="*/ 0 h 1697892"/>
              <a:gd name="connsiteX0-155" fmla="*/ 0 w 9144000"/>
              <a:gd name="connsiteY0-156" fmla="*/ 0 h 1697892"/>
              <a:gd name="connsiteX1-157" fmla="*/ 9144000 w 9144000"/>
              <a:gd name="connsiteY1-158" fmla="*/ 0 h 1697892"/>
              <a:gd name="connsiteX2-159" fmla="*/ 9144000 w 9144000"/>
              <a:gd name="connsiteY2-160" fmla="*/ 1220372 h 1697892"/>
              <a:gd name="connsiteX3-161" fmla="*/ 2326188 w 9144000"/>
              <a:gd name="connsiteY3-162" fmla="*/ 650240 h 1697892"/>
              <a:gd name="connsiteX4-163" fmla="*/ 30480 w 9144000"/>
              <a:gd name="connsiteY4-164" fmla="*/ 1697892 h 1697892"/>
              <a:gd name="connsiteX5-165" fmla="*/ 0 w 9144000"/>
              <a:gd name="connsiteY5-166" fmla="*/ 0 h 1697892"/>
              <a:gd name="connsiteX0-167" fmla="*/ 0 w 9144000"/>
              <a:gd name="connsiteY0-168" fmla="*/ 0 h 1697892"/>
              <a:gd name="connsiteX1-169" fmla="*/ 9144000 w 9144000"/>
              <a:gd name="connsiteY1-170" fmla="*/ 0 h 1697892"/>
              <a:gd name="connsiteX2-171" fmla="*/ 9144000 w 9144000"/>
              <a:gd name="connsiteY2-172" fmla="*/ 1220372 h 1697892"/>
              <a:gd name="connsiteX3-173" fmla="*/ 2659606 w 9144000"/>
              <a:gd name="connsiteY3-174" fmla="*/ 751840 h 1697892"/>
              <a:gd name="connsiteX4-175" fmla="*/ 30480 w 9144000"/>
              <a:gd name="connsiteY4-176" fmla="*/ 1697892 h 1697892"/>
              <a:gd name="connsiteX5-177" fmla="*/ 0 w 9144000"/>
              <a:gd name="connsiteY5-178" fmla="*/ 0 h 1697892"/>
              <a:gd name="connsiteX0-179" fmla="*/ 0 w 9144000"/>
              <a:gd name="connsiteY0-180" fmla="*/ 0 h 1697892"/>
              <a:gd name="connsiteX1-181" fmla="*/ 9144000 w 9144000"/>
              <a:gd name="connsiteY1-182" fmla="*/ 0 h 1697892"/>
              <a:gd name="connsiteX2-183" fmla="*/ 9144000 w 9144000"/>
              <a:gd name="connsiteY2-184" fmla="*/ 1220372 h 1697892"/>
              <a:gd name="connsiteX3-185" fmla="*/ 2649503 w 9144000"/>
              <a:gd name="connsiteY3-186" fmla="*/ 670560 h 1697892"/>
              <a:gd name="connsiteX4-187" fmla="*/ 30480 w 9144000"/>
              <a:gd name="connsiteY4-188" fmla="*/ 1697892 h 1697892"/>
              <a:gd name="connsiteX5-189" fmla="*/ 0 w 9144000"/>
              <a:gd name="connsiteY5-190" fmla="*/ 0 h 1697892"/>
              <a:gd name="connsiteX0-191" fmla="*/ 0 w 9144000"/>
              <a:gd name="connsiteY0-192" fmla="*/ 0 h 1697892"/>
              <a:gd name="connsiteX1-193" fmla="*/ 9144000 w 9144000"/>
              <a:gd name="connsiteY1-194" fmla="*/ 0 h 1697892"/>
              <a:gd name="connsiteX2-195" fmla="*/ 9144000 w 9144000"/>
              <a:gd name="connsiteY2-196" fmla="*/ 1220372 h 1697892"/>
              <a:gd name="connsiteX3-197" fmla="*/ 2437328 w 9144000"/>
              <a:gd name="connsiteY3-198" fmla="*/ 548640 h 1697892"/>
              <a:gd name="connsiteX4-199" fmla="*/ 30480 w 9144000"/>
              <a:gd name="connsiteY4-200" fmla="*/ 1697892 h 1697892"/>
              <a:gd name="connsiteX5-201" fmla="*/ 0 w 9144000"/>
              <a:gd name="connsiteY5-202" fmla="*/ 0 h 1697892"/>
              <a:gd name="connsiteX0-203" fmla="*/ 0 w 9144000"/>
              <a:gd name="connsiteY0-204" fmla="*/ 0 h 1862546"/>
              <a:gd name="connsiteX1-205" fmla="*/ 9144000 w 9144000"/>
              <a:gd name="connsiteY1-206" fmla="*/ 0 h 1862546"/>
              <a:gd name="connsiteX2-207" fmla="*/ 9144000 w 9144000"/>
              <a:gd name="connsiteY2-208" fmla="*/ 1220372 h 1862546"/>
              <a:gd name="connsiteX3-209" fmla="*/ 2437328 w 9144000"/>
              <a:gd name="connsiteY3-210" fmla="*/ 548640 h 1862546"/>
              <a:gd name="connsiteX4-211" fmla="*/ 30480 w 9144000"/>
              <a:gd name="connsiteY4-212" fmla="*/ 1697892 h 1862546"/>
              <a:gd name="connsiteX5-213" fmla="*/ 0 w 9144000"/>
              <a:gd name="connsiteY5-214" fmla="*/ 0 h 186254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21" y="connsiteY5-22"/>
              </a:cxn>
            </a:cxnLst>
            <a:rect l="l" t="t" r="r" b="b"/>
            <a:pathLst>
              <a:path w="9144000" h="1862546">
                <a:moveTo>
                  <a:pt x="0" y="0"/>
                </a:moveTo>
                <a:lnTo>
                  <a:pt x="9144000" y="0"/>
                </a:lnTo>
                <a:lnTo>
                  <a:pt x="9144000" y="1220372"/>
                </a:lnTo>
                <a:cubicBezTo>
                  <a:pt x="6563532" y="2894693"/>
                  <a:pt x="4016870" y="794173"/>
                  <a:pt x="2437328" y="548640"/>
                </a:cubicBezTo>
                <a:cubicBezTo>
                  <a:pt x="857786" y="303107"/>
                  <a:pt x="567493" y="507479"/>
                  <a:pt x="30480" y="1697892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75000">
                <a:srgbClr val="FE7122"/>
              </a:gs>
              <a:gs pos="13000">
                <a:srgbClr val="FE9911"/>
              </a:gs>
            </a:gsLst>
            <a:lin ang="16200000" scaled="1"/>
          </a:gradFill>
          <a:ln w="25400" cap="flat" cmpd="sng" algn="ctr">
            <a:noFill/>
            <a:prstDash val="solid"/>
          </a:ln>
          <a:effectLst/>
        </p:spPr>
        <p:txBody>
          <a:bodyPr wrap="square" rtlCol="0" anchor="ctr">
            <a:noAutofit/>
          </a:bodyPr>
          <a:lstStyle/>
          <a:p>
            <a:pPr algn="ctr" defTabSz="1218565">
              <a:defRPr/>
            </a:pPr>
            <a:endParaRPr lang="zh-CN" altLang="en-US" sz="2400" kern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2225405" y="894"/>
            <a:ext cx="12225025" cy="6876577"/>
          </a:xfrm>
          <a:prstGeom prst="rect">
            <a:avLst/>
          </a:prstGeom>
        </p:spPr>
      </p:pic>
      <p:sp>
        <p:nvSpPr>
          <p:cNvPr id="20" name="任意多边形 19"/>
          <p:cNvSpPr/>
          <p:nvPr/>
        </p:nvSpPr>
        <p:spPr>
          <a:xfrm>
            <a:off x="1588" y="610084"/>
            <a:ext cx="12188825" cy="6247027"/>
          </a:xfrm>
          <a:custGeom>
            <a:avLst/>
            <a:gdLst>
              <a:gd name="connsiteX0" fmla="*/ 1427536 w 9144000"/>
              <a:gd name="connsiteY0" fmla="*/ 216 h 4686491"/>
              <a:gd name="connsiteX1" fmla="*/ 2399860 w 9144000"/>
              <a:gd name="connsiteY1" fmla="*/ 91631 h 4686491"/>
              <a:gd name="connsiteX2" fmla="*/ 9144000 w 9144000"/>
              <a:gd name="connsiteY2" fmla="*/ 763363 h 4686491"/>
              <a:gd name="connsiteX3" fmla="*/ 9144000 w 9144000"/>
              <a:gd name="connsiteY3" fmla="*/ 4686491 h 4686491"/>
              <a:gd name="connsiteX4" fmla="*/ 0 w 9144000"/>
              <a:gd name="connsiteY4" fmla="*/ 4686491 h 4686491"/>
              <a:gd name="connsiteX5" fmla="*/ 0 w 9144000"/>
              <a:gd name="connsiteY5" fmla="*/ 1197046 h 4686491"/>
              <a:gd name="connsiteX6" fmla="*/ 78287 w 9144000"/>
              <a:gd name="connsiteY6" fmla="*/ 1029105 h 4686491"/>
              <a:gd name="connsiteX7" fmla="*/ 1427536 w 9144000"/>
              <a:gd name="connsiteY7" fmla="*/ 216 h 4686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4000" h="4686491">
                <a:moveTo>
                  <a:pt x="1427536" y="216"/>
                </a:moveTo>
                <a:cubicBezTo>
                  <a:pt x="1686705" y="-3016"/>
                  <a:pt x="2002768" y="30248"/>
                  <a:pt x="2399860" y="91631"/>
                </a:cubicBezTo>
                <a:cubicBezTo>
                  <a:pt x="3988226" y="337164"/>
                  <a:pt x="6549116" y="2437684"/>
                  <a:pt x="9144000" y="763363"/>
                </a:cubicBezTo>
                <a:lnTo>
                  <a:pt x="9144000" y="4686491"/>
                </a:lnTo>
                <a:lnTo>
                  <a:pt x="0" y="4686491"/>
                </a:lnTo>
                <a:lnTo>
                  <a:pt x="0" y="1197046"/>
                </a:lnTo>
                <a:lnTo>
                  <a:pt x="78287" y="1029105"/>
                </a:lnTo>
                <a:cubicBezTo>
                  <a:pt x="432373" y="293994"/>
                  <a:pt x="714822" y="9104"/>
                  <a:pt x="1427536" y="216"/>
                </a:cubicBezTo>
                <a:close/>
              </a:path>
            </a:pathLst>
          </a:custGeom>
          <a:gradFill>
            <a:gsLst>
              <a:gs pos="75000">
                <a:srgbClr val="2D5CAA"/>
              </a:gs>
              <a:gs pos="13000">
                <a:srgbClr val="3999CE"/>
              </a:gs>
            </a:gsLst>
            <a:lin ang="16200000" scaled="1"/>
          </a:gradFill>
          <a:ln w="25400" cap="flat" cmpd="sng" algn="ctr">
            <a:noFill/>
            <a:prstDash val="solid"/>
          </a:ln>
          <a:effectLst/>
        </p:spPr>
        <p:txBody>
          <a:bodyPr wrap="square" rtlCol="0" anchor="ctr">
            <a:noAutofit/>
          </a:bodyPr>
          <a:lstStyle/>
          <a:p>
            <a:pPr algn="ctr" defTabSz="1218565">
              <a:defRPr/>
            </a:pPr>
            <a:endParaRPr lang="zh-CN" altLang="en-US" sz="2400" kern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6191987" y="-1083219"/>
            <a:ext cx="191971" cy="191971"/>
          </a:xfrm>
          <a:prstGeom prst="rect">
            <a:avLst/>
          </a:prstGeom>
          <a:solidFill>
            <a:srgbClr val="4F81BD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1218565">
              <a:defRPr/>
            </a:pPr>
            <a:endParaRPr lang="zh-CN" altLang="en-US" sz="2400" kern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1113858" y="3830558"/>
            <a:ext cx="996428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0" spc="-70" dirty="0">
                <a:solidFill>
                  <a:schemeClr val="bg1"/>
                </a:solidFill>
                <a:latin typeface="Bell MT" panose="02020503060305020303" pitchFamily="18" charset="0"/>
              </a:rPr>
              <a:t>Virtual Drone</a:t>
            </a:r>
            <a:endParaRPr lang="en-US" sz="8000" spc="-70" dirty="0">
              <a:solidFill>
                <a:schemeClr val="bg1"/>
              </a:solidFill>
              <a:latin typeface="Bell MT" panose="02020503060305020303" pitchFamily="18" charset="0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2897700" y="5014572"/>
            <a:ext cx="63965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kern="600" spc="90" dirty="0">
                <a:solidFill>
                  <a:schemeClr val="bg1"/>
                </a:solidFill>
              </a:rPr>
              <a:t>The Game of Chance, Changed!</a:t>
            </a:r>
            <a:endParaRPr lang="en-US" sz="2800" kern="600" spc="90" dirty="0">
              <a:solidFill>
                <a:schemeClr val="bg1"/>
              </a:solidFill>
            </a:endParaRPr>
          </a:p>
        </p:txBody>
      </p:sp>
      <p:cxnSp>
        <p:nvCxnSpPr>
          <p:cNvPr id="27" name="直接连接符 26"/>
          <p:cNvCxnSpPr/>
          <p:nvPr/>
        </p:nvCxnSpPr>
        <p:spPr>
          <a:xfrm>
            <a:off x="3684494" y="5014572"/>
            <a:ext cx="4894730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1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4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49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18" grpId="0" animBg="1"/>
      <p:bldP spid="20" grpId="0" animBg="1"/>
      <p:bldP spid="21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-273153" y="305931"/>
            <a:ext cx="759488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b="1" dirty="0">
                <a:solidFill>
                  <a:schemeClr val="bg1"/>
                </a:solidFill>
              </a:rPr>
              <a:t>Communicating with Raspberry</a:t>
            </a:r>
            <a:endParaRPr lang="en-US" altLang="zh-CN" sz="6000" b="1" dirty="0">
              <a:solidFill>
                <a:schemeClr val="bg1"/>
              </a:solidFill>
            </a:endParaRPr>
          </a:p>
          <a:p>
            <a:pPr algn="ctr"/>
            <a:endParaRPr lang="en-US" altLang="zh-CN" sz="6000" dirty="0">
              <a:solidFill>
                <a:schemeClr val="bg1"/>
              </a:solidFill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278620" y="1266566"/>
            <a:ext cx="6592443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9591" y="2195158"/>
            <a:ext cx="5865222" cy="4398917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77516" y="263925"/>
            <a:ext cx="759488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b="1" dirty="0">
                <a:solidFill>
                  <a:schemeClr val="bg1"/>
                </a:solidFill>
              </a:rPr>
              <a:t>Communicating with Raspberry</a:t>
            </a:r>
            <a:endParaRPr lang="en-US" altLang="zh-CN" sz="6000" b="1" dirty="0">
              <a:solidFill>
                <a:schemeClr val="bg1"/>
              </a:solidFill>
            </a:endParaRPr>
          </a:p>
          <a:p>
            <a:pPr algn="ctr"/>
            <a:endParaRPr lang="en-US" altLang="zh-CN" sz="6000" dirty="0">
              <a:solidFill>
                <a:schemeClr val="bg1"/>
              </a:solidFill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278620" y="1266566"/>
            <a:ext cx="7101894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278620" y="2281666"/>
            <a:ext cx="1124935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Consolas" panose="020B0609020204030204" pitchFamily="49" charset="0"/>
              </a:rPr>
              <a:t>from </a:t>
            </a:r>
            <a:r>
              <a:rPr lang="en-US" altLang="zh-CN" dirty="0" err="1">
                <a:solidFill>
                  <a:schemeClr val="bg1"/>
                </a:solidFill>
                <a:latin typeface="Consolas" panose="020B0609020204030204" pitchFamily="49" charset="0"/>
              </a:rPr>
              <a:t>pymavlink</a:t>
            </a:r>
            <a:r>
              <a:rPr lang="en-US" altLang="zh-CN" dirty="0">
                <a:solidFill>
                  <a:schemeClr val="bg1"/>
                </a:solidFill>
                <a:latin typeface="Consolas" panose="020B0609020204030204" pitchFamily="49" charset="0"/>
              </a:rPr>
              <a:t> import </a:t>
            </a:r>
            <a:r>
              <a:rPr lang="en-US" altLang="zh-CN" dirty="0" err="1">
                <a:solidFill>
                  <a:schemeClr val="bg1"/>
                </a:solidFill>
                <a:latin typeface="Consolas" panose="020B0609020204030204" pitchFamily="49" charset="0"/>
              </a:rPr>
              <a:t>mavutil</a:t>
            </a:r>
            <a:endParaRPr lang="en-US" altLang="zh-CN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endParaRPr lang="en-US" altLang="zh-CN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altLang="zh-CN" dirty="0">
                <a:solidFill>
                  <a:schemeClr val="bg1"/>
                </a:solidFill>
                <a:latin typeface="Consolas" panose="020B0609020204030204" pitchFamily="49" charset="0"/>
              </a:rPr>
              <a:t>def </a:t>
            </a:r>
            <a:r>
              <a:rPr lang="en-US" altLang="zh-CN" dirty="0" err="1">
                <a:solidFill>
                  <a:schemeClr val="bg1"/>
                </a:solidFill>
                <a:latin typeface="Consolas" panose="020B0609020204030204" pitchFamily="49" charset="0"/>
              </a:rPr>
              <a:t>send_nav_velocity</a:t>
            </a:r>
            <a:r>
              <a:rPr lang="en-US" altLang="zh-CN" dirty="0">
                <a:solidFill>
                  <a:schemeClr val="bg1"/>
                </a:solidFill>
                <a:latin typeface="Consolas" panose="020B0609020204030204" pitchFamily="49" charset="0"/>
              </a:rPr>
              <a:t>(self, </a:t>
            </a:r>
            <a:r>
              <a:rPr lang="en-US" altLang="zh-CN" dirty="0" err="1">
                <a:solidFill>
                  <a:schemeClr val="bg1"/>
                </a:solidFill>
                <a:latin typeface="Consolas" panose="020B0609020204030204" pitchFamily="49" charset="0"/>
              </a:rPr>
              <a:t>velocity_x</a:t>
            </a:r>
            <a:r>
              <a:rPr lang="en-US" altLang="zh-CN" dirty="0">
                <a:solidFill>
                  <a:schemeClr val="bg1"/>
                </a:solidFill>
                <a:latin typeface="Consolas" panose="020B0609020204030204" pitchFamily="49" charset="0"/>
              </a:rPr>
              <a:t>, </a:t>
            </a:r>
            <a:r>
              <a:rPr lang="en-US" altLang="zh-CN" dirty="0" err="1">
                <a:solidFill>
                  <a:schemeClr val="bg1"/>
                </a:solidFill>
                <a:latin typeface="Consolas" panose="020B0609020204030204" pitchFamily="49" charset="0"/>
              </a:rPr>
              <a:t>velocity_y</a:t>
            </a:r>
            <a:r>
              <a:rPr lang="en-US" altLang="zh-CN" dirty="0">
                <a:solidFill>
                  <a:schemeClr val="bg1"/>
                </a:solidFill>
                <a:latin typeface="Consolas" panose="020B0609020204030204" pitchFamily="49" charset="0"/>
              </a:rPr>
              <a:t>, </a:t>
            </a:r>
            <a:r>
              <a:rPr lang="en-US" altLang="zh-CN" dirty="0" err="1">
                <a:solidFill>
                  <a:schemeClr val="bg1"/>
                </a:solidFill>
                <a:latin typeface="Consolas" panose="020B0609020204030204" pitchFamily="49" charset="0"/>
              </a:rPr>
              <a:t>velocity_z</a:t>
            </a:r>
            <a:r>
              <a:rPr lang="en-US" altLang="zh-CN" dirty="0">
                <a:solidFill>
                  <a:schemeClr val="bg1"/>
                </a:solidFill>
                <a:latin typeface="Consolas" panose="020B0609020204030204" pitchFamily="49" charset="0"/>
              </a:rPr>
              <a:t>):</a:t>
            </a:r>
            <a:endParaRPr lang="en-US" altLang="zh-CN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altLang="zh-CN" dirty="0">
                <a:solidFill>
                  <a:schemeClr val="bg1"/>
                </a:solidFill>
                <a:latin typeface="Consolas" panose="020B0609020204030204" pitchFamily="49" charset="0"/>
              </a:rPr>
              <a:t># </a:t>
            </a:r>
            <a:r>
              <a:rPr lang="zh-CN" altLang="en-US" dirty="0">
                <a:solidFill>
                  <a:schemeClr val="bg1"/>
                </a:solidFill>
                <a:latin typeface="Consolas" panose="020B0609020204030204" pitchFamily="49" charset="0"/>
              </a:rPr>
              <a:t>生成</a:t>
            </a:r>
            <a:r>
              <a:rPr lang="en-US" altLang="zh-CN" dirty="0">
                <a:solidFill>
                  <a:schemeClr val="bg1"/>
                </a:solidFill>
                <a:latin typeface="Consolas" panose="020B0609020204030204" pitchFamily="49" charset="0"/>
              </a:rPr>
              <a:t>SET_POSITION_TARGET_LOCAL_NED</a:t>
            </a:r>
            <a:r>
              <a:rPr lang="zh-CN" altLang="en-US" dirty="0">
                <a:solidFill>
                  <a:schemeClr val="bg1"/>
                </a:solidFill>
                <a:latin typeface="Consolas" panose="020B0609020204030204" pitchFamily="49" charset="0"/>
              </a:rPr>
              <a:t>命令</a:t>
            </a:r>
            <a:endParaRPr lang="zh-CN" altLang="en-US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altLang="zh-CN" dirty="0">
                <a:solidFill>
                  <a:schemeClr val="bg1"/>
                </a:solidFill>
                <a:latin typeface="Consolas" panose="020B0609020204030204" pitchFamily="49" charset="0"/>
              </a:rPr>
              <a:t>		msg = self.vehicle.message_factory.set_position_target_local_ned_encode(</a:t>
            </a:r>
            <a:endParaRPr lang="en-US" altLang="zh-CN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altLang="zh-CN" dirty="0">
                <a:solidFill>
                  <a:schemeClr val="bg1"/>
                </a:solidFill>
                <a:latin typeface="Consolas" panose="020B0609020204030204" pitchFamily="49" charset="0"/>
              </a:rPr>
              <a:t>		0, # </a:t>
            </a:r>
            <a:r>
              <a:rPr lang="en-US" altLang="zh-CN" dirty="0" err="1">
                <a:solidFill>
                  <a:schemeClr val="bg1"/>
                </a:solidFill>
                <a:latin typeface="Consolas" panose="020B0609020204030204" pitchFamily="49" charset="0"/>
              </a:rPr>
              <a:t>time_boot_ms</a:t>
            </a:r>
            <a:r>
              <a:rPr lang="en-US" altLang="zh-CN" dirty="0">
                <a:solidFill>
                  <a:schemeClr val="bg1"/>
                </a:solidFill>
                <a:latin typeface="Consolas" panose="020B0609020204030204" pitchFamily="49" charset="0"/>
              </a:rPr>
              <a:t> (not used)</a:t>
            </a:r>
            <a:endParaRPr lang="en-US" altLang="zh-CN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altLang="zh-CN" dirty="0">
                <a:solidFill>
                  <a:schemeClr val="bg1"/>
                </a:solidFill>
                <a:latin typeface="Consolas" panose="020B0609020204030204" pitchFamily="49" charset="0"/>
              </a:rPr>
              <a:t>		0, 0, # target system, target component</a:t>
            </a:r>
            <a:endParaRPr lang="en-US" altLang="zh-CN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altLang="zh-CN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  <a:r>
              <a:rPr lang="en-US" altLang="zh-CN" dirty="0" err="1">
                <a:solidFill>
                  <a:schemeClr val="bg1"/>
                </a:solidFill>
                <a:latin typeface="Consolas" panose="020B0609020204030204" pitchFamily="49" charset="0"/>
              </a:rPr>
              <a:t>mavutil.mavlink.MAV_FRAME_BODY_NED</a:t>
            </a:r>
            <a:r>
              <a:rPr lang="en-US" altLang="zh-CN" dirty="0">
                <a:solidFill>
                  <a:schemeClr val="bg1"/>
                </a:solidFill>
                <a:latin typeface="Consolas" panose="020B0609020204030204" pitchFamily="49" charset="0"/>
              </a:rPr>
              <a:t>, # frame</a:t>
            </a:r>
            <a:endParaRPr lang="en-US" altLang="zh-CN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altLang="zh-CN" dirty="0">
                <a:solidFill>
                  <a:schemeClr val="bg1"/>
                </a:solidFill>
                <a:latin typeface="Consolas" panose="020B0609020204030204" pitchFamily="49" charset="0"/>
              </a:rPr>
              <a:t>		0b0000111111000111, # </a:t>
            </a:r>
            <a:r>
              <a:rPr lang="en-US" altLang="zh-CN" dirty="0" err="1">
                <a:solidFill>
                  <a:schemeClr val="bg1"/>
                </a:solidFill>
                <a:latin typeface="Consolas" panose="020B0609020204030204" pitchFamily="49" charset="0"/>
              </a:rPr>
              <a:t>type_mask</a:t>
            </a:r>
            <a:r>
              <a:rPr lang="en-US" altLang="zh-CN" dirty="0">
                <a:solidFill>
                  <a:schemeClr val="bg1"/>
                </a:solidFill>
                <a:latin typeface="Consolas" panose="020B0609020204030204" pitchFamily="49" charset="0"/>
              </a:rPr>
              <a:t> (only speeds enabled)</a:t>
            </a:r>
            <a:endParaRPr lang="en-US" altLang="zh-CN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altLang="zh-CN" dirty="0">
                <a:solidFill>
                  <a:schemeClr val="bg1"/>
                </a:solidFill>
                <a:latin typeface="Consolas" panose="020B0609020204030204" pitchFamily="49" charset="0"/>
              </a:rPr>
              <a:t>		0, 0, 0, # x, y, z positions (not used)</a:t>
            </a:r>
            <a:endParaRPr lang="en-US" altLang="zh-CN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altLang="zh-CN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  <a:r>
              <a:rPr lang="en-US" altLang="zh-CN" dirty="0" err="1">
                <a:solidFill>
                  <a:schemeClr val="bg1"/>
                </a:solidFill>
                <a:latin typeface="Consolas" panose="020B0609020204030204" pitchFamily="49" charset="0"/>
              </a:rPr>
              <a:t>velocity_x</a:t>
            </a:r>
            <a:r>
              <a:rPr lang="en-US" altLang="zh-CN" dirty="0">
                <a:solidFill>
                  <a:schemeClr val="bg1"/>
                </a:solidFill>
                <a:latin typeface="Consolas" panose="020B0609020204030204" pitchFamily="49" charset="0"/>
              </a:rPr>
              <a:t>, </a:t>
            </a:r>
            <a:r>
              <a:rPr lang="en-US" altLang="zh-CN" dirty="0" err="1">
                <a:solidFill>
                  <a:schemeClr val="bg1"/>
                </a:solidFill>
                <a:latin typeface="Consolas" panose="020B0609020204030204" pitchFamily="49" charset="0"/>
              </a:rPr>
              <a:t>velocity_y</a:t>
            </a:r>
            <a:r>
              <a:rPr lang="en-US" altLang="zh-CN" dirty="0">
                <a:solidFill>
                  <a:schemeClr val="bg1"/>
                </a:solidFill>
                <a:latin typeface="Consolas" panose="020B0609020204030204" pitchFamily="49" charset="0"/>
              </a:rPr>
              <a:t>, </a:t>
            </a:r>
            <a:r>
              <a:rPr lang="en-US" altLang="zh-CN" dirty="0" err="1">
                <a:solidFill>
                  <a:schemeClr val="bg1"/>
                </a:solidFill>
                <a:latin typeface="Consolas" panose="020B0609020204030204" pitchFamily="49" charset="0"/>
              </a:rPr>
              <a:t>velocity_z</a:t>
            </a:r>
            <a:r>
              <a:rPr lang="en-US" altLang="zh-CN" dirty="0">
                <a:solidFill>
                  <a:schemeClr val="bg1"/>
                </a:solidFill>
                <a:latin typeface="Consolas" panose="020B0609020204030204" pitchFamily="49" charset="0"/>
              </a:rPr>
              <a:t>, # x, y, z velocity in m/s</a:t>
            </a:r>
            <a:endParaRPr lang="en-US" altLang="zh-CN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altLang="zh-CN" dirty="0">
                <a:solidFill>
                  <a:schemeClr val="bg1"/>
                </a:solidFill>
                <a:latin typeface="Consolas" panose="020B0609020204030204" pitchFamily="49" charset="0"/>
              </a:rPr>
              <a:t>		0, 0, 0, # x, y, z acceleration (not used)</a:t>
            </a:r>
            <a:endParaRPr lang="en-US" altLang="zh-CN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altLang="zh-CN" dirty="0">
                <a:solidFill>
                  <a:schemeClr val="bg1"/>
                </a:solidFill>
                <a:latin typeface="Consolas" panose="020B0609020204030204" pitchFamily="49" charset="0"/>
              </a:rPr>
              <a:t>		0, 0) # yaw, </a:t>
            </a:r>
            <a:r>
              <a:rPr lang="en-US" altLang="zh-CN" dirty="0" err="1">
                <a:solidFill>
                  <a:schemeClr val="bg1"/>
                </a:solidFill>
                <a:latin typeface="Consolas" panose="020B0609020204030204" pitchFamily="49" charset="0"/>
              </a:rPr>
              <a:t>yaw_rate</a:t>
            </a:r>
            <a:r>
              <a:rPr lang="en-US" altLang="zh-CN" dirty="0">
                <a:solidFill>
                  <a:schemeClr val="bg1"/>
                </a:solidFill>
                <a:latin typeface="Consolas" panose="020B0609020204030204" pitchFamily="49" charset="0"/>
              </a:rPr>
              <a:t> (not used) </a:t>
            </a:r>
            <a:endParaRPr lang="en-US" altLang="zh-CN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altLang="zh-CN" dirty="0">
                <a:solidFill>
                  <a:schemeClr val="bg1"/>
                </a:solidFill>
                <a:latin typeface="Consolas" panose="020B0609020204030204" pitchFamily="49" charset="0"/>
              </a:rPr>
              <a:t>		# </a:t>
            </a:r>
            <a:r>
              <a:rPr lang="zh-CN" altLang="en-US" dirty="0">
                <a:solidFill>
                  <a:schemeClr val="bg1"/>
                </a:solidFill>
                <a:latin typeface="Consolas" panose="020B0609020204030204" pitchFamily="49" charset="0"/>
              </a:rPr>
              <a:t>发送指令</a:t>
            </a:r>
            <a:endParaRPr lang="zh-CN" altLang="en-US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altLang="zh-CN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  <a:r>
              <a:rPr lang="en-US" altLang="zh-CN" dirty="0" err="1">
                <a:solidFill>
                  <a:schemeClr val="bg1"/>
                </a:solidFill>
                <a:latin typeface="Consolas" panose="020B0609020204030204" pitchFamily="49" charset="0"/>
              </a:rPr>
              <a:t>self.vehicle.send_mavlink</a:t>
            </a:r>
            <a:r>
              <a:rPr lang="en-US" altLang="zh-CN" dirty="0">
                <a:solidFill>
                  <a:schemeClr val="bg1"/>
                </a:solidFill>
                <a:latin typeface="Consolas" panose="020B0609020204030204" pitchFamily="49" charset="0"/>
              </a:rPr>
              <a:t>(msg)</a:t>
            </a:r>
            <a:endParaRPr lang="en-US" altLang="zh-CN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altLang="zh-CN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  <a:r>
              <a:rPr lang="en-US" altLang="zh-CN" dirty="0" err="1">
                <a:solidFill>
                  <a:schemeClr val="bg1"/>
                </a:solidFill>
                <a:latin typeface="Consolas" panose="020B0609020204030204" pitchFamily="49" charset="0"/>
              </a:rPr>
              <a:t>self.vehicle.flush</a:t>
            </a:r>
            <a:r>
              <a:rPr lang="en-US" altLang="zh-CN" dirty="0">
                <a:solidFill>
                  <a:schemeClr val="bg1"/>
                </a:solidFill>
                <a:latin typeface="Consolas" panose="020B0609020204030204" pitchFamily="49" charset="0"/>
              </a:rPr>
              <a:t>()</a:t>
            </a:r>
            <a:endParaRPr lang="en-US" altLang="zh-CN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5229" y="823231"/>
            <a:ext cx="7516586" cy="563744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/>
          <p:cNvSpPr txBox="1"/>
          <p:nvPr/>
        </p:nvSpPr>
        <p:spPr>
          <a:xfrm>
            <a:off x="177516" y="263925"/>
            <a:ext cx="91221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6000" b="1" dirty="0">
                <a:solidFill>
                  <a:prstClr val="white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通信协议</a:t>
            </a:r>
            <a:endParaRPr kumimoji="0" lang="en-US" sz="6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278620" y="1266566"/>
            <a:ext cx="6023230" cy="13022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6533506" y="2548449"/>
            <a:ext cx="539373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幼圆" panose="02010509060101010101" pitchFamily="49" charset="-122"/>
                <a:ea typeface="幼圆" panose="02010509060101010101" pitchFamily="49" charset="-122"/>
              </a:rPr>
              <a:t>采用文本的传输方式，第一行是一个特殊信号，然后后面几行是有效信息，读设定好的固定行数后自动结束，直到下一次收到再重新开始。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6533506" y="1644717"/>
            <a:ext cx="636665" cy="14462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8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yriad Pro Light" panose="020B0403030403020204" pitchFamily="34" charset="0"/>
                <a:ea typeface="+mn-ea"/>
                <a:cs typeface="+mn-cs"/>
              </a:rPr>
              <a:t>“</a:t>
            </a:r>
            <a:endParaRPr kumimoji="0" lang="en-US" sz="8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yriad Pro Light" panose="020B0403030403020204" pitchFamily="34" charset="0"/>
              <a:ea typeface="+mn-ea"/>
              <a:cs typeface="+mn-cs"/>
            </a:endParaRPr>
          </a:p>
        </p:txBody>
      </p:sp>
      <p:cxnSp>
        <p:nvCxnSpPr>
          <p:cNvPr id="17" name="直接连接符 16"/>
          <p:cNvCxnSpPr/>
          <p:nvPr/>
        </p:nvCxnSpPr>
        <p:spPr>
          <a:xfrm>
            <a:off x="6648122" y="6047452"/>
            <a:ext cx="5180712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11401947" y="5102994"/>
            <a:ext cx="636665" cy="14462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8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yriad Pro Light" panose="020B0403030403020204" pitchFamily="34" charset="0"/>
                <a:ea typeface="+mn-ea"/>
                <a:cs typeface="+mn-cs"/>
              </a:rPr>
              <a:t>”</a:t>
            </a:r>
            <a:endParaRPr kumimoji="0" lang="en-US" sz="8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yriad Pro Light" panose="020B0403030403020204" pitchFamily="34" charset="0"/>
              <a:ea typeface="+mn-ea"/>
              <a:cs typeface="+mn-cs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769" y="2282229"/>
            <a:ext cx="4786347" cy="204789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>
            <a:spLocks noChangeArrowheads="1"/>
          </p:cNvSpPr>
          <p:nvPr/>
        </p:nvSpPr>
        <p:spPr bwMode="auto">
          <a:xfrm>
            <a:off x="2621772" y="3638086"/>
            <a:ext cx="7026276" cy="748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+mn-cs"/>
              </a:rPr>
              <a:t>Unity 3D</a:t>
            </a:r>
            <a:endParaRPr kumimoji="0" lang="zh-CN" altLang="en-US" sz="4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方正兰亭超细黑简体" panose="02000000000000000000" pitchFamily="2" charset="-122"/>
              <a:ea typeface="方正兰亭超细黑简体" panose="02000000000000000000" pitchFamily="2" charset="-122"/>
              <a:cs typeface="+mn-cs"/>
            </a:endParaRPr>
          </a:p>
        </p:txBody>
      </p:sp>
      <p:sp>
        <p:nvSpPr>
          <p:cNvPr id="4" name="文本框 3"/>
          <p:cNvSpPr txBox="1">
            <a:spLocks noChangeArrowheads="1"/>
          </p:cNvSpPr>
          <p:nvPr/>
        </p:nvSpPr>
        <p:spPr bwMode="auto">
          <a:xfrm>
            <a:off x="3691748" y="4386432"/>
            <a:ext cx="4886325" cy="354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+mn-cs"/>
              </a:rPr>
              <a:t>  Cool Part of the Lab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方正兰亭超细黑简体" panose="02000000000000000000" pitchFamily="2" charset="-122"/>
              <a:ea typeface="方正兰亭超细黑简体" panose="02000000000000000000" pitchFamily="2" charset="-122"/>
              <a:cs typeface="+mn-cs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4953" y="4923294"/>
            <a:ext cx="499915" cy="85351"/>
          </a:xfrm>
          <a:prstGeom prst="rect">
            <a:avLst/>
          </a:prstGeom>
        </p:spPr>
      </p:pic>
      <p:sp>
        <p:nvSpPr>
          <p:cNvPr id="6" name="椭圆 5"/>
          <p:cNvSpPr/>
          <p:nvPr/>
        </p:nvSpPr>
        <p:spPr>
          <a:xfrm>
            <a:off x="5422123" y="2212511"/>
            <a:ext cx="1425575" cy="1425575"/>
          </a:xfrm>
          <a:prstGeom prst="ellipse">
            <a:avLst/>
          </a:prstGeom>
          <a:solidFill>
            <a:srgbClr val="F8F9FA">
              <a:alpha val="10196"/>
            </a:srgbClr>
          </a:solidFill>
          <a:ln>
            <a:solidFill>
              <a:srgbClr val="FFFFFF">
                <a:alpha val="4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6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+mn-cs"/>
              </a:rPr>
              <a:t>3</a:t>
            </a:r>
            <a:endParaRPr kumimoji="0" lang="zh-CN" altLang="en-US" sz="6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方正兰亭超细黑简体" panose="02000000000000000000" pitchFamily="2" charset="-122"/>
              <a:ea typeface="方正兰亭超细黑简体" panose="02000000000000000000" pitchFamily="2" charset="-122"/>
              <a:cs typeface="+mn-cs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82575" y="2189482"/>
            <a:ext cx="4426850" cy="2479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本框 8"/>
          <p:cNvSpPr txBox="1"/>
          <p:nvPr/>
        </p:nvSpPr>
        <p:spPr>
          <a:xfrm>
            <a:off x="3279843" y="3105835"/>
            <a:ext cx="56323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Processing Platform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13702" y="183974"/>
            <a:ext cx="914158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Development Environment</a:t>
            </a:r>
            <a:endParaRPr kumimoji="0" lang="en-US" sz="6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414807" y="1186615"/>
            <a:ext cx="8312633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419809" y="3000317"/>
            <a:ext cx="3873727" cy="1446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/>
          <p:cNvSpPr txBox="1"/>
          <p:nvPr/>
        </p:nvSpPr>
        <p:spPr>
          <a:xfrm>
            <a:off x="6998099" y="3202065"/>
            <a:ext cx="10031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7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+</a:t>
            </a:r>
            <a:endParaRPr kumimoji="0" lang="en-US" sz="7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4068" y="2850145"/>
            <a:ext cx="2794225" cy="1746391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2787567" y="3213578"/>
            <a:ext cx="10031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7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+</a:t>
            </a:r>
            <a:endParaRPr kumimoji="0" lang="en-US" sz="7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16731" y="2913924"/>
            <a:ext cx="3004666" cy="1682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313701" y="183974"/>
            <a:ext cx="1146872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设计模式</a:t>
            </a:r>
            <a:r>
              <a:rPr kumimoji="0" lang="en-US" altLang="zh-CN" sz="6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IOC(Inversion Of Control)</a:t>
            </a:r>
            <a:endParaRPr kumimoji="0" lang="en-US" altLang="zh-CN" sz="6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6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414807" y="1186615"/>
            <a:ext cx="4701942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4357991" y="1468829"/>
            <a:ext cx="67542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19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88650" y="1882116"/>
            <a:ext cx="4164391" cy="2838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39301" y="1882116"/>
            <a:ext cx="4603585" cy="2689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086" y="1882116"/>
            <a:ext cx="4558800" cy="268283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8650" y="1882116"/>
            <a:ext cx="4164391" cy="2891068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13702" y="183974"/>
            <a:ext cx="949704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</a:t>
            </a:r>
            <a:r>
              <a:rPr kumimoji="0" lang="en-US" altLang="zh-CN" sz="6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nversion of Control for Unity</a:t>
            </a:r>
            <a:endParaRPr kumimoji="0" lang="en-US" sz="6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414807" y="1186615"/>
            <a:ext cx="9062568" cy="13022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05854" y="4188786"/>
            <a:ext cx="3004666" cy="1682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18399" y="1693786"/>
            <a:ext cx="3213560" cy="249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0520" y="1893811"/>
            <a:ext cx="7459980" cy="33909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5422123" y="2212511"/>
            <a:ext cx="1425575" cy="1425575"/>
          </a:xfrm>
          <a:prstGeom prst="ellipse">
            <a:avLst/>
          </a:prstGeom>
          <a:solidFill>
            <a:srgbClr val="F8F9FA">
              <a:alpha val="10196"/>
            </a:srgbClr>
          </a:solidFill>
          <a:ln>
            <a:solidFill>
              <a:srgbClr val="FFFFFF">
                <a:alpha val="4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6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+mn-cs"/>
              </a:rPr>
              <a:t>1</a:t>
            </a:r>
            <a:endParaRPr kumimoji="0" lang="zh-CN" altLang="en-US" sz="6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方正兰亭超细黑简体" panose="02000000000000000000" pitchFamily="2" charset="-122"/>
              <a:ea typeface="方正兰亭超细黑简体" panose="02000000000000000000" pitchFamily="2" charset="-122"/>
              <a:cs typeface="+mn-cs"/>
            </a:endParaRPr>
          </a:p>
        </p:txBody>
      </p:sp>
      <p:sp>
        <p:nvSpPr>
          <p:cNvPr id="3" name="文本框 2"/>
          <p:cNvSpPr txBox="1">
            <a:spLocks noChangeArrowheads="1"/>
          </p:cNvSpPr>
          <p:nvPr/>
        </p:nvSpPr>
        <p:spPr bwMode="auto">
          <a:xfrm>
            <a:off x="2621772" y="3638086"/>
            <a:ext cx="7026276" cy="748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+mn-cs"/>
              </a:rPr>
              <a:t>Introduction</a:t>
            </a:r>
            <a:endParaRPr kumimoji="0" lang="zh-CN" altLang="en-US" sz="4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方正兰亭超细黑简体" panose="02000000000000000000" pitchFamily="2" charset="-122"/>
              <a:ea typeface="方正兰亭超细黑简体" panose="02000000000000000000" pitchFamily="2" charset="-122"/>
              <a:cs typeface="+mn-cs"/>
            </a:endParaRPr>
          </a:p>
        </p:txBody>
      </p:sp>
      <p:sp>
        <p:nvSpPr>
          <p:cNvPr id="4" name="文本框 3"/>
          <p:cNvSpPr txBox="1">
            <a:spLocks noChangeArrowheads="1"/>
          </p:cNvSpPr>
          <p:nvPr/>
        </p:nvSpPr>
        <p:spPr bwMode="auto">
          <a:xfrm>
            <a:off x="3691748" y="4386432"/>
            <a:ext cx="4886325" cy="354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+mn-cs"/>
              </a:rPr>
              <a:t> </a:t>
            </a:r>
            <a:r>
              <a:rPr lang="en-US" altLang="zh-CN" sz="1600" dirty="0">
                <a:solidFill>
                  <a:prstClr val="white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Our Team and Our Work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+mn-cs"/>
              </a:rPr>
              <a:t> 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方正兰亭超细黑简体" panose="02000000000000000000" pitchFamily="2" charset="-122"/>
              <a:ea typeface="方正兰亭超细黑简体" panose="02000000000000000000" pitchFamily="2" charset="-122"/>
              <a:cs typeface="+mn-cs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4953" y="4923294"/>
            <a:ext cx="499915" cy="85351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5422123" y="2212511"/>
            <a:ext cx="1425575" cy="1425575"/>
          </a:xfrm>
          <a:prstGeom prst="ellipse">
            <a:avLst/>
          </a:prstGeom>
          <a:solidFill>
            <a:srgbClr val="F8F9FA">
              <a:alpha val="10196"/>
            </a:srgbClr>
          </a:solidFill>
          <a:ln>
            <a:solidFill>
              <a:srgbClr val="FFFFFF">
                <a:alpha val="4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6000" dirty="0">
                <a:solidFill>
                  <a:prstClr val="white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4</a:t>
            </a:r>
            <a:endParaRPr kumimoji="0" lang="zh-CN" altLang="en-US" sz="6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方正兰亭超细黑简体" panose="02000000000000000000" pitchFamily="2" charset="-122"/>
              <a:ea typeface="方正兰亭超细黑简体" panose="02000000000000000000" pitchFamily="2" charset="-122"/>
              <a:cs typeface="+mn-cs"/>
            </a:endParaRPr>
          </a:p>
        </p:txBody>
      </p:sp>
      <p:sp>
        <p:nvSpPr>
          <p:cNvPr id="3" name="文本框 2"/>
          <p:cNvSpPr txBox="1">
            <a:spLocks noChangeArrowheads="1"/>
          </p:cNvSpPr>
          <p:nvPr/>
        </p:nvSpPr>
        <p:spPr bwMode="auto">
          <a:xfrm>
            <a:off x="2621772" y="3638086"/>
            <a:ext cx="7026276" cy="7051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幼圆" panose="02010509060101010101" pitchFamily="49" charset="-122"/>
                <a:ea typeface="幼圆" panose="02010509060101010101" pitchFamily="49" charset="-122"/>
              </a:rPr>
              <a:t>通信部分</a:t>
            </a:r>
            <a:endParaRPr kumimoji="0" lang="zh-CN" altLang="en-US" sz="4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4" name="文本框 3"/>
          <p:cNvSpPr txBox="1">
            <a:spLocks noChangeArrowheads="1"/>
          </p:cNvSpPr>
          <p:nvPr/>
        </p:nvSpPr>
        <p:spPr bwMode="auto">
          <a:xfrm>
            <a:off x="3691748" y="4386432"/>
            <a:ext cx="4886325" cy="337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幼圆" panose="02010509060101010101" pitchFamily="49" charset="-122"/>
                <a:ea typeface="幼圆" panose="02010509060101010101" pitchFamily="49" charset="-122"/>
              </a:rPr>
              <a:t>PC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幼圆" panose="02010509060101010101" pitchFamily="49" charset="-122"/>
                <a:ea typeface="幼圆" panose="02010509060101010101" pitchFamily="49" charset="-122"/>
              </a:rPr>
              <a:t>与树莓派之间的桥梁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4953" y="4923294"/>
            <a:ext cx="499915" cy="85351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13702" y="183974"/>
            <a:ext cx="914158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幼圆" panose="02010509060101010101" pitchFamily="49" charset="-122"/>
                <a:ea typeface="幼圆" panose="02010509060101010101" pitchFamily="49" charset="-122"/>
              </a:rPr>
              <a:t>通信方式：无线串口通信</a:t>
            </a:r>
            <a:endParaRPr kumimoji="0" lang="en-US" sz="6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414807" y="1186615"/>
            <a:ext cx="8312633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633" y="1425414"/>
            <a:ext cx="3841331" cy="4461203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4884492" y="2309089"/>
            <a:ext cx="6151418" cy="27901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幼圆" panose="02010509060101010101" pitchFamily="49" charset="-122"/>
                <a:ea typeface="幼圆" panose="02010509060101010101" pitchFamily="49" charset="-122"/>
              </a:rPr>
              <a:t>E39-TTL-100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幼圆" panose="02010509060101010101" pitchFamily="49" charset="-122"/>
                <a:ea typeface="幼圆" panose="02010509060101010101" pitchFamily="49" charset="-122"/>
              </a:rPr>
              <a:t>是一款基于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幼圆" panose="02010509060101010101" pitchFamily="49" charset="-122"/>
                <a:ea typeface="幼圆" panose="02010509060101010101" pitchFamily="49" charset="-122"/>
              </a:rPr>
              <a:t>100mW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幼圆" panose="02010509060101010101" pitchFamily="49" charset="-122"/>
                <a:ea typeface="幼圆" panose="02010509060101010101" pitchFamily="49" charset="-122"/>
              </a:rPr>
              <a:t>的无线数传模块，工作在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幼圆" panose="02010509060101010101" pitchFamily="49" charset="-122"/>
                <a:ea typeface="幼圆" panose="02010509060101010101" pitchFamily="49" charset="-122"/>
              </a:rPr>
              <a:t>2.4~2.518GHz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幼圆" panose="02010509060101010101" pitchFamily="49" charset="-122"/>
                <a:ea typeface="幼圆" panose="02010509060101010101" pitchFamily="49" charset="-122"/>
              </a:rPr>
              <a:t>频段，使用串口进行数据收发，降低了无线应用的门 槛。其功率密度集中，传输距离远，高速率，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幼圆" panose="02010509060101010101" pitchFamily="49" charset="-122"/>
                <a:ea typeface="幼圆" panose="02010509060101010101" pitchFamily="49" charset="-122"/>
              </a:rPr>
              <a:t>全双工，可以双向同时 通信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幼圆" panose="02010509060101010101" pitchFamily="49" charset="-122"/>
                <a:ea typeface="幼圆" panose="02010509060101010101" pitchFamily="49" charset="-122"/>
              </a:rPr>
              <a:t>，支持文件传输；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幼圆" panose="02010509060101010101" pitchFamily="49" charset="-122"/>
                <a:ea typeface="幼圆" panose="02010509060101010101" pitchFamily="49" charset="-122"/>
              </a:rPr>
              <a:t>TTL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幼圆" panose="02010509060101010101" pitchFamily="49" charset="-122"/>
                <a:ea typeface="幼圆" panose="02010509060101010101" pitchFamily="49" charset="-122"/>
              </a:rPr>
              <a:t>电平输出，兼容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幼圆" panose="02010509060101010101" pitchFamily="49" charset="-122"/>
                <a:ea typeface="幼圆" panose="02010509060101010101" pitchFamily="49" charset="-122"/>
              </a:rPr>
              <a:t>3.3V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幼圆" panose="02010509060101010101" pitchFamily="49" charset="-122"/>
                <a:ea typeface="幼圆" panose="02010509060101010101" pitchFamily="49" charset="-122"/>
              </a:rPr>
              <a:t>与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幼圆" panose="02010509060101010101" pitchFamily="49" charset="-122"/>
                <a:ea typeface="幼圆" panose="02010509060101010101" pitchFamily="49" charset="-122"/>
              </a:rPr>
              <a:t>5V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幼圆" panose="02010509060101010101" pitchFamily="49" charset="-122"/>
                <a:ea typeface="幼圆" panose="02010509060101010101" pitchFamily="49" charset="-122"/>
              </a:rPr>
              <a:t>的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幼圆" panose="02010509060101010101" pitchFamily="49" charset="-122"/>
                <a:ea typeface="幼圆" panose="02010509060101010101" pitchFamily="49" charset="-122"/>
              </a:rPr>
              <a:t>IO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幼圆" panose="02010509060101010101" pitchFamily="49" charset="-122"/>
                <a:ea typeface="幼圆" panose="02010509060101010101" pitchFamily="49" charset="-122"/>
              </a:rPr>
              <a:t>口电 压。 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13702" y="183974"/>
            <a:ext cx="1198913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幼圆" panose="02010509060101010101" pitchFamily="49" charset="-122"/>
                <a:ea typeface="幼圆" panose="02010509060101010101" pitchFamily="49" charset="-122"/>
              </a:rPr>
              <a:t>读信号：</a:t>
            </a:r>
            <a:r>
              <a:rPr kumimoji="0" lang="en-US" altLang="zh-C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幼圆" panose="02010509060101010101" pitchFamily="49" charset="-122"/>
                <a:ea typeface="幼圆" panose="02010509060101010101" pitchFamily="49" charset="-122"/>
              </a:rPr>
              <a:t>View</a:t>
            </a:r>
            <a:r>
              <a:rPr kumimoji="0" lang="zh-CN" alt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幼圆" panose="02010509060101010101" pitchFamily="49" charset="-122"/>
                <a:ea typeface="幼圆" panose="02010509060101010101" pitchFamily="49" charset="-122"/>
              </a:rPr>
              <a:t>得到串口传来的信号：</a:t>
            </a:r>
            <a:endParaRPr kumimoji="0" lang="en-US" altLang="zh-CN" sz="4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4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 flipV="1">
            <a:off x="414807" y="968804"/>
            <a:ext cx="9311084" cy="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3612750" y="1120324"/>
            <a:ext cx="821090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commandBinder.Bind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StartSignal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&gt;().To&lt;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StartCommand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&gt;().Once();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commandBinder.Bind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StartCommSignal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&gt;().To&lt;StartCommCommand1&gt;();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commandBinder.Bind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&lt;StartCommSigna2&gt;().To&lt;StartCommCommand2&gt;();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……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injectionBinder.Bind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UpdateAirplaneSignal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&gt;().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ToSingleton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();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380" y="1212658"/>
            <a:ext cx="3495675" cy="395287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3750777" y="3063871"/>
            <a:ext cx="821090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class StartCommCommand2 : Command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{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[Inject]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public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ICommService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comm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{ get; set; }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	……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		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comm.init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();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	……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758682" y="1189880"/>
            <a:ext cx="803563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public interface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ICommService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{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MsgSignal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msgSignal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{ get; set; }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UpdateAirplaneSignal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updateSignal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{ get; set; }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bool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init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(object[]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param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);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void dispose();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}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758682" y="3189095"/>
            <a:ext cx="803563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public class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AirplanePrefabMediator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: Mediator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{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[Inject]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public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UpdateAirplaneSignal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updateSignal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{ get; set; }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……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public override void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OnRegister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()//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这是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strange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给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mediator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类带的一个初始化函数，我们重写它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olas" panose="020B0609020204030204" pitchFamily="49" charset="0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       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{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olas" panose="020B0609020204030204" pitchFamily="49" charset="0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           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updateSignal.AddListener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updateAirplane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);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    ……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11" grpId="0"/>
      <p:bldP spid="11" grpId="1"/>
      <p:bldP spid="12" grpId="0"/>
      <p:bldP spid="1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13702" y="183974"/>
            <a:ext cx="1092695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幼圆" panose="02010509060101010101" pitchFamily="49" charset="-122"/>
                <a:ea typeface="幼圆" panose="02010509060101010101" pitchFamily="49" charset="-122"/>
              </a:rPr>
              <a:t>读信号：</a:t>
            </a:r>
            <a:r>
              <a:rPr kumimoji="0" lang="en-US" altLang="zh-CN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幼圆" panose="02010509060101010101" pitchFamily="49" charset="-122"/>
                <a:ea typeface="幼圆" panose="02010509060101010101" pitchFamily="49" charset="-122"/>
              </a:rPr>
              <a:t>Service</a:t>
            </a:r>
            <a:r>
              <a:rPr kumimoji="0" lang="zh-CN" altLang="en-US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幼圆" panose="02010509060101010101" pitchFamily="49" charset="-122"/>
                <a:ea typeface="幼圆" panose="02010509060101010101" pitchFamily="49" charset="-122"/>
              </a:rPr>
              <a:t>实现串口：</a:t>
            </a:r>
            <a:endParaRPr kumimoji="0" lang="en-US" altLang="zh-CN" sz="6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6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 flipV="1">
            <a:off x="414807" y="1126836"/>
            <a:ext cx="9218720" cy="59779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4110182" y="1212658"/>
            <a:ext cx="8035636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public class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SerialPortService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: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ICommService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{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[Inject]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public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MsgSignal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msgSignal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{ get; set; }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[Inject]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public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UpdateAirplaneSignal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updateSignal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{ get; set; }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private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SerialPortRead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comm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private Thread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readThread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	 private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Thread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writeThread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;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olas" panose="020B0609020204030204" pitchFamily="49" charset="0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	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olas" panose="020B0609020204030204" pitchFamily="49" charset="0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……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//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线程读数据，把数据记录到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dataframe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……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updateSignal.Dispatch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dataframe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);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	//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把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dataframe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用信号发出去，触发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View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那边的响应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olas" panose="020B0609020204030204" pitchFamily="49" charset="0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       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……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olas" panose="020B0609020204030204" pitchFamily="49" charset="0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   }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807" y="1349664"/>
            <a:ext cx="3621209" cy="4958772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13702" y="183974"/>
            <a:ext cx="914158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6000" dirty="0">
                <a:solidFill>
                  <a:prstClr val="white"/>
                </a:solidFill>
                <a:latin typeface="Calibri" panose="020F0502020204030204"/>
              </a:rPr>
              <a:t>Demo</a:t>
            </a:r>
            <a:endParaRPr kumimoji="0" lang="en-US" sz="6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414807" y="1186615"/>
            <a:ext cx="2948153" cy="12635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dem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01130" y="1438553"/>
            <a:ext cx="7999631" cy="4533124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6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13702" y="183974"/>
            <a:ext cx="914158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Summary</a:t>
            </a:r>
            <a:endParaRPr kumimoji="0" lang="en-US" sz="6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414807" y="1186615"/>
            <a:ext cx="2948153" cy="12635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702" y="2075195"/>
            <a:ext cx="5906519" cy="3322417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6533506" y="2548449"/>
            <a:ext cx="5393735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幼圆" panose="02010509060101010101" pitchFamily="49" charset="-122"/>
                <a:ea typeface="幼圆" panose="02010509060101010101" pitchFamily="49" charset="-122"/>
              </a:rPr>
              <a:t>Google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幼圆" panose="02010509060101010101" pitchFamily="49" charset="-122"/>
                <a:ea typeface="幼圆" panose="02010509060101010101" pitchFamily="49" charset="-122"/>
              </a:rPr>
              <a:t>母公司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幼圆" panose="02010509060101010101" pitchFamily="49" charset="-122"/>
                <a:ea typeface="幼圆" panose="02010509060101010101" pitchFamily="49" charset="-122"/>
              </a:rPr>
              <a:t>Alphabet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幼圆" panose="02010509060101010101" pitchFamily="49" charset="-122"/>
                <a:ea typeface="幼圆" panose="02010509060101010101" pitchFamily="49" charset="-122"/>
              </a:rPr>
              <a:t>旗下的无人机计划“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幼圆" panose="02010509060101010101" pitchFamily="49" charset="-122"/>
                <a:ea typeface="幼圆" panose="02010509060101010101" pitchFamily="49" charset="-122"/>
              </a:rPr>
              <a:t>Project Wing”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幼圆" panose="02010509060101010101" pitchFamily="49" charset="-122"/>
                <a:ea typeface="幼圆" panose="02010509060101010101" pitchFamily="49" charset="-122"/>
              </a:rPr>
              <a:t>有了新进展，这次是在澳大利亚送墨西哥卷饼和药品。人们通过手机上的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幼圆" panose="02010509060101010101" pitchFamily="49" charset="-122"/>
                <a:ea typeface="幼圆" panose="02010509060101010101" pitchFamily="49" charset="-122"/>
              </a:rPr>
              <a:t>Project Wing app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幼圆" panose="02010509060101010101" pitchFamily="49" charset="-122"/>
                <a:ea typeface="幼圆" panose="02010509060101010101" pitchFamily="49" charset="-122"/>
              </a:rPr>
              <a:t>来下单；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幼圆" panose="02010509060101010101" pitchFamily="49" charset="-122"/>
                <a:ea typeface="幼圆" panose="02010509060101010101" pitchFamily="49" charset="-122"/>
              </a:rPr>
              <a:t> 卷饼店收到外卖订单，开始制作食品，卷饼做好打包，被放进专用的袋子中；收到派送订单的无人机悬停在卷饼店外的上空，放下带挂钩的绳子，店员将外卖袋子挂在钩子上，无人机收起绳子，前往目的地；无人机在预定地点放下外卖袋，飞回停机坪。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6533506" y="1644717"/>
            <a:ext cx="636665" cy="14462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8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yriad Pro Light" panose="020B0403030403020204" pitchFamily="34" charset="0"/>
                <a:ea typeface="+mn-ea"/>
                <a:cs typeface="+mn-cs"/>
              </a:rPr>
              <a:t>“</a:t>
            </a:r>
            <a:endParaRPr kumimoji="0" lang="en-US" sz="8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yriad Pro Light" panose="020B0403030403020204" pitchFamily="34" charset="0"/>
              <a:ea typeface="+mn-ea"/>
              <a:cs typeface="+mn-cs"/>
            </a:endParaRPr>
          </a:p>
        </p:txBody>
      </p:sp>
      <p:cxnSp>
        <p:nvCxnSpPr>
          <p:cNvPr id="16" name="直接连接符 15"/>
          <p:cNvCxnSpPr/>
          <p:nvPr/>
        </p:nvCxnSpPr>
        <p:spPr>
          <a:xfrm>
            <a:off x="6648122" y="6047452"/>
            <a:ext cx="5180712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11401947" y="5102994"/>
            <a:ext cx="636665" cy="14462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8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yriad Pro Light" panose="020B0403030403020204" pitchFamily="34" charset="0"/>
                <a:ea typeface="+mn-ea"/>
                <a:cs typeface="+mn-cs"/>
              </a:rPr>
              <a:t>”</a:t>
            </a:r>
            <a:endParaRPr kumimoji="0" lang="en-US" sz="8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yriad Pro Light" panose="020B0403030403020204" pitchFamily="34" charset="0"/>
              <a:ea typeface="+mn-ea"/>
              <a:cs typeface="+mn-cs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13702" y="183974"/>
            <a:ext cx="914158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Summary</a:t>
            </a:r>
            <a:endParaRPr kumimoji="0" lang="en-US" sz="6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414807" y="1186615"/>
            <a:ext cx="2948153" cy="12635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6533506" y="2548449"/>
            <a:ext cx="539373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等线 Light" panose="02010600030101010101" pitchFamily="2" charset="-122"/>
                <a:ea typeface="等线 Light" panose="02010600030101010101" pitchFamily="2" charset="-122"/>
              </a:rPr>
              <a:t>亚马逊和谷歌等企业计划开发自己的低空空中交通控制系统，从而他们可以利用无人机进行送货。商用无人机行业将会创建一个自主的空中交通控制网络，该网络将会脱离于美国的联邦系统。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pPr lvl="0">
              <a:defRPr/>
            </a:pPr>
            <a:r>
              <a:rPr lang="zh-CN" altLang="en-US" sz="2400" dirty="0">
                <a:solidFill>
                  <a:schemeClr val="bg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该系统将会使用自动化蜂窝技术和网络程序来对无人机进行追踪，从而避免低空无人机出现相撞的事件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6533506" y="1644717"/>
            <a:ext cx="636665" cy="14462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8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yriad Pro Light" panose="020B0403030403020204" pitchFamily="34" charset="0"/>
                <a:ea typeface="+mn-ea"/>
                <a:cs typeface="+mn-cs"/>
              </a:rPr>
              <a:t>“</a:t>
            </a:r>
            <a:endParaRPr kumimoji="0" lang="en-US" sz="8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yriad Pro Light" panose="020B0403030403020204" pitchFamily="34" charset="0"/>
              <a:ea typeface="+mn-ea"/>
              <a:cs typeface="+mn-cs"/>
            </a:endParaRPr>
          </a:p>
        </p:txBody>
      </p:sp>
      <p:cxnSp>
        <p:nvCxnSpPr>
          <p:cNvPr id="16" name="直接连接符 15"/>
          <p:cNvCxnSpPr/>
          <p:nvPr/>
        </p:nvCxnSpPr>
        <p:spPr>
          <a:xfrm>
            <a:off x="6648122" y="6047452"/>
            <a:ext cx="5180712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11401947" y="5102994"/>
            <a:ext cx="636665" cy="14462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8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yriad Pro Light" panose="020B0403030403020204" pitchFamily="34" charset="0"/>
                <a:ea typeface="+mn-ea"/>
                <a:cs typeface="+mn-cs"/>
              </a:rPr>
              <a:t>”</a:t>
            </a:r>
            <a:endParaRPr kumimoji="0" lang="en-US" sz="8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yriad Pro Light" panose="020B0403030403020204" pitchFamily="34" charset="0"/>
              <a:ea typeface="+mn-ea"/>
              <a:cs typeface="+mn-cs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166" y="1670154"/>
            <a:ext cx="6000750" cy="44958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5422123" y="2212511"/>
            <a:ext cx="1425575" cy="1425575"/>
          </a:xfrm>
          <a:prstGeom prst="ellipse">
            <a:avLst/>
          </a:prstGeom>
          <a:solidFill>
            <a:srgbClr val="F8F9FA">
              <a:alpha val="10196"/>
            </a:srgbClr>
          </a:solidFill>
          <a:ln>
            <a:solidFill>
              <a:srgbClr val="FFFFFF">
                <a:alpha val="4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6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+mn-cs"/>
              </a:rPr>
              <a:t>4</a:t>
            </a:r>
            <a:endParaRPr kumimoji="0" lang="zh-CN" altLang="en-US" sz="6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方正兰亭超细黑简体" panose="02000000000000000000" pitchFamily="2" charset="-122"/>
              <a:ea typeface="方正兰亭超细黑简体" panose="02000000000000000000" pitchFamily="2" charset="-122"/>
              <a:cs typeface="+mn-cs"/>
            </a:endParaRPr>
          </a:p>
        </p:txBody>
      </p:sp>
      <p:sp>
        <p:nvSpPr>
          <p:cNvPr id="3" name="文本框 2"/>
          <p:cNvSpPr txBox="1">
            <a:spLocks noChangeArrowheads="1"/>
          </p:cNvSpPr>
          <p:nvPr/>
        </p:nvSpPr>
        <p:spPr bwMode="auto">
          <a:xfrm>
            <a:off x="2621772" y="3638086"/>
            <a:ext cx="7026276" cy="748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4000" dirty="0">
                <a:solidFill>
                  <a:prstClr val="white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Teamwork</a:t>
            </a:r>
            <a:endParaRPr kumimoji="0" lang="zh-CN" altLang="en-US" sz="4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方正兰亭超细黑简体" panose="02000000000000000000" pitchFamily="2" charset="-122"/>
              <a:ea typeface="方正兰亭超细黑简体" panose="02000000000000000000" pitchFamily="2" charset="-122"/>
              <a:cs typeface="+mn-cs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/>
          <p:cNvSpPr txBox="1"/>
          <p:nvPr/>
        </p:nvSpPr>
        <p:spPr>
          <a:xfrm>
            <a:off x="177516" y="193168"/>
            <a:ext cx="91221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幼圆" panose="02010509060101010101" pitchFamily="49" charset="-122"/>
                <a:ea typeface="幼圆" panose="02010509060101010101" pitchFamily="49" charset="-122"/>
              </a:rPr>
              <a:t>组员介绍及任务分工</a:t>
            </a:r>
            <a:endParaRPr kumimoji="0" lang="en-US" sz="6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278620" y="1266566"/>
            <a:ext cx="6023230" cy="13022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5704241" y="2137918"/>
            <a:ext cx="1052104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幼圆" panose="02010509060101010101" pitchFamily="49" charset="-122"/>
                <a:ea typeface="幼圆" panose="02010509060101010101" pitchFamily="49" charset="-122"/>
              </a:rPr>
              <a:t>小组成员：祝冠琪、赵瑞、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幼圆" panose="02010509060101010101" pitchFamily="49" charset="-122"/>
                <a:ea typeface="幼圆" panose="02010509060101010101" pitchFamily="49" charset="-122"/>
              </a:rPr>
              <a:t>邵军阳、徐亦舜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005747" y="3429000"/>
            <a:ext cx="858779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幼圆" panose="02010509060101010101" pitchFamily="49" charset="-122"/>
                <a:ea typeface="幼圆" panose="02010509060101010101" pitchFamily="49" charset="-122"/>
              </a:rPr>
              <a:t>    任务分工：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幼圆" panose="02010509060101010101" pitchFamily="49" charset="-122"/>
                <a:ea typeface="幼圆" panose="02010509060101010101" pitchFamily="49" charset="-122"/>
              </a:rPr>
              <a:t>    1. 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幼圆" panose="02010509060101010101" pitchFamily="49" charset="-122"/>
                <a:ea typeface="幼圆" panose="02010509060101010101" pitchFamily="49" charset="-122"/>
              </a:rPr>
              <a:t>无人机信息控制：祝冠琪、赵瑞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幼圆" panose="02010509060101010101" pitchFamily="49" charset="-122"/>
                <a:ea typeface="幼圆" panose="02010509060101010101" pitchFamily="49" charset="-122"/>
              </a:rPr>
              <a:t>    2. Unity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幼圆" panose="02010509060101010101" pitchFamily="49" charset="-122"/>
                <a:ea typeface="幼圆" panose="02010509060101010101" pitchFamily="49" charset="-122"/>
              </a:rPr>
              <a:t>地面站：邵军阳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幼圆" panose="02010509060101010101" pitchFamily="49" charset="-122"/>
                <a:ea typeface="幼圆" panose="02010509060101010101" pitchFamily="49" charset="-122"/>
              </a:rPr>
              <a:t>    3. 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幼圆" panose="02010509060101010101" pitchFamily="49" charset="-122"/>
                <a:ea typeface="幼圆" panose="02010509060101010101" pitchFamily="49" charset="-122"/>
              </a:rPr>
              <a:t>查找资料：徐亦舜、祝冠琪、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dirty="0">
                <a:solidFill>
                  <a:prstClr val="white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                 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幼圆" panose="02010509060101010101" pitchFamily="49" charset="-122"/>
                <a:ea typeface="幼圆" panose="02010509060101010101" pitchFamily="49" charset="-122"/>
              </a:rPr>
              <a:t>赵瑞、邵军阳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幼圆" panose="02010509060101010101" pitchFamily="49" charset="-122"/>
                <a:ea typeface="幼圆" panose="02010509060101010101" pitchFamily="49" charset="-122"/>
              </a:rPr>
              <a:t>    4. PPT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幼圆" panose="02010509060101010101" pitchFamily="49" charset="-122"/>
                <a:ea typeface="幼圆" panose="02010509060101010101" pitchFamily="49" charset="-122"/>
              </a:rPr>
              <a:t>制作：祝冠琪、赵瑞、邵军阳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620" y="1840913"/>
            <a:ext cx="5223960" cy="4315795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/>
          <p:cNvSpPr txBox="1"/>
          <p:nvPr/>
        </p:nvSpPr>
        <p:spPr>
          <a:xfrm>
            <a:off x="4078583" y="2828080"/>
            <a:ext cx="4220915" cy="1200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Myriad Pro Light" panose="020B0403030403020204" pitchFamily="34" charset="0"/>
              </a:rPr>
              <a:t>Drone</a:t>
            </a:r>
            <a:endParaRPr lang="en-US" sz="7200" dirty="0">
              <a:solidFill>
                <a:schemeClr val="bg1"/>
              </a:solidFill>
              <a:latin typeface="Myriad Pro Light" panose="020B0403030403020204" pitchFamily="34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389859" y="1976960"/>
            <a:ext cx="1869575" cy="646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>
                <a:solidFill>
                  <a:schemeClr val="bg1"/>
                </a:solidFill>
                <a:latin typeface="Myriad Pro Light" panose="020B0403030403020204" pitchFamily="34" charset="0"/>
              </a:rPr>
              <a:t>MAVLink</a:t>
            </a:r>
            <a:endParaRPr lang="en-US" sz="3600" dirty="0">
              <a:solidFill>
                <a:schemeClr val="bg1"/>
              </a:solidFill>
              <a:latin typeface="Myriad Pro Light" panose="020B0403030403020204" pitchFamily="34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8038666" y="1595768"/>
            <a:ext cx="2283503" cy="646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Myriad Pro Light" panose="020B0403030403020204" pitchFamily="34" charset="0"/>
              </a:rPr>
              <a:t>Serial Port</a:t>
            </a:r>
            <a:endParaRPr lang="en-US" sz="3600" dirty="0">
              <a:solidFill>
                <a:schemeClr val="bg1"/>
              </a:solidFill>
              <a:latin typeface="Myriad Pro Light" panose="020B0403030403020204" pitchFamily="34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4731860" y="4746677"/>
            <a:ext cx="2170311" cy="646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Myriad Pro Light" panose="020B0403030403020204" pitchFamily="34" charset="0"/>
              </a:rPr>
              <a:t>3D Map</a:t>
            </a:r>
            <a:endParaRPr lang="en-US" sz="3600" dirty="0">
              <a:solidFill>
                <a:schemeClr val="bg1"/>
              </a:solidFill>
              <a:latin typeface="Myriad Pro Light" panose="020B0403030403020204" pitchFamily="34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9005601" y="4249884"/>
            <a:ext cx="2754778" cy="523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solidFill>
                  <a:schemeClr val="bg1"/>
                </a:solidFill>
                <a:latin typeface="Myriad Pro Light" panose="020B0403030403020204" pitchFamily="34" charset="0"/>
              </a:rPr>
              <a:t>QGroundControl</a:t>
            </a:r>
            <a:endParaRPr lang="en-US" sz="2800" dirty="0">
              <a:solidFill>
                <a:schemeClr val="bg1"/>
              </a:solidFill>
              <a:latin typeface="Myriad Pro Light" panose="020B0403030403020204" pitchFamily="34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4376876" y="1280317"/>
            <a:ext cx="2146294" cy="646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Myriad Pro Light" panose="020B0403030403020204" pitchFamily="34" charset="0"/>
              </a:rPr>
              <a:t>Unity</a:t>
            </a:r>
            <a:endParaRPr lang="en-US" sz="3600" dirty="0">
              <a:solidFill>
                <a:schemeClr val="bg1"/>
              </a:solidFill>
              <a:latin typeface="Myriad Pro Light" panose="020B0403030403020204" pitchFamily="34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7054948" y="2304593"/>
            <a:ext cx="98371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bg1"/>
                </a:solidFill>
                <a:latin typeface="Myriad Pro Light" panose="020B0403030403020204" pitchFamily="34" charset="0"/>
              </a:rPr>
              <a:t>fly</a:t>
            </a:r>
            <a:endParaRPr lang="en-US" sz="1350" dirty="0">
              <a:solidFill>
                <a:schemeClr val="bg1"/>
              </a:solidFill>
              <a:latin typeface="Myriad Pro Light" panose="020B0403030403020204" pitchFamily="3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9117190" y="2854523"/>
            <a:ext cx="56638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bg1"/>
                </a:solidFill>
                <a:latin typeface="Myriad Pro Light" panose="020B0403030403020204" pitchFamily="34" charset="0"/>
              </a:rPr>
              <a:t>yaw</a:t>
            </a:r>
            <a:endParaRPr lang="en-US" sz="1350" dirty="0">
              <a:solidFill>
                <a:schemeClr val="bg1"/>
              </a:solidFill>
              <a:latin typeface="Myriad Pro Light" panose="020B0403030403020204" pitchFamily="34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7497125" y="1052370"/>
            <a:ext cx="71543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bg1"/>
                </a:solidFill>
                <a:latin typeface="Myriad Pro Light" panose="020B0403030403020204" pitchFamily="34" charset="0"/>
              </a:rPr>
              <a:t>Status</a:t>
            </a:r>
            <a:endParaRPr lang="en-US" sz="1350" dirty="0">
              <a:solidFill>
                <a:schemeClr val="bg1"/>
              </a:solidFill>
              <a:latin typeface="Myriad Pro Light" panose="020B0403030403020204" pitchFamily="34" charset="0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10983707" y="596657"/>
            <a:ext cx="99141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bg1"/>
                </a:solidFill>
                <a:latin typeface="Myriad Pro Light" panose="020B0403030403020204" pitchFamily="34" charset="0"/>
              </a:rPr>
              <a:t>y</a:t>
            </a:r>
            <a:endParaRPr lang="en-US" sz="1350" dirty="0">
              <a:solidFill>
                <a:schemeClr val="bg1"/>
              </a:solidFill>
              <a:latin typeface="Myriad Pro Light" panose="020B0403030403020204" pitchFamily="34" charset="0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5713513" y="2127317"/>
            <a:ext cx="95105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bg1"/>
                </a:solidFill>
              </a:rPr>
              <a:t>DJI</a:t>
            </a:r>
            <a:endParaRPr lang="en-US" sz="1350" dirty="0">
              <a:solidFill>
                <a:schemeClr val="bg1"/>
              </a:solidFill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6279897" y="420103"/>
            <a:ext cx="100359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bg1"/>
                </a:solidFill>
                <a:latin typeface="Myriad Pro Light" panose="020B0403030403020204" pitchFamily="34" charset="0"/>
              </a:rPr>
              <a:t>Brave</a:t>
            </a:r>
            <a:endParaRPr lang="en-US" sz="1350" dirty="0">
              <a:solidFill>
                <a:schemeClr val="bg1"/>
              </a:solidFill>
              <a:latin typeface="Myriad Pro Light" panose="020B0403030403020204" pitchFamily="34" charset="0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8764030" y="683134"/>
            <a:ext cx="79492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bg1"/>
                </a:solidFill>
                <a:latin typeface="Myriad Pro Light" panose="020B0403030403020204" pitchFamily="34" charset="0"/>
              </a:rPr>
              <a:t>x</a:t>
            </a:r>
            <a:endParaRPr lang="en-US" sz="1350" dirty="0">
              <a:solidFill>
                <a:schemeClr val="bg1"/>
              </a:solidFill>
              <a:latin typeface="Myriad Pro Light" panose="020B0403030403020204" pitchFamily="34" charset="0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10582421" y="2193249"/>
            <a:ext cx="58625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bg1"/>
                </a:solidFill>
                <a:latin typeface="Myriad Pro Light" panose="020B0403030403020204" pitchFamily="34" charset="0"/>
              </a:rPr>
              <a:t>z</a:t>
            </a:r>
            <a:endParaRPr lang="en-US" sz="1350" dirty="0">
              <a:solidFill>
                <a:schemeClr val="bg1"/>
              </a:solidFill>
              <a:latin typeface="Myriad Pro Light" panose="020B0403030403020204" pitchFamily="34" charset="0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1172516" y="3127547"/>
            <a:ext cx="194756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bg1"/>
                </a:solidFill>
                <a:latin typeface="Myriad Pro Light" panose="020B0403030403020204" pitchFamily="34" charset="0"/>
              </a:rPr>
              <a:t>Roll</a:t>
            </a:r>
            <a:endParaRPr lang="en-US" sz="1350" dirty="0">
              <a:solidFill>
                <a:schemeClr val="bg1"/>
              </a:solidFill>
              <a:latin typeface="Myriad Pro Light" panose="020B0403030403020204" pitchFamily="34" charset="0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645880" y="2008630"/>
            <a:ext cx="150041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bg1"/>
                </a:solidFill>
                <a:latin typeface="Myriad Pro Light" panose="020B0403030403020204" pitchFamily="34" charset="0"/>
              </a:rPr>
              <a:t>Yaw</a:t>
            </a:r>
            <a:endParaRPr lang="en-US" sz="1350" dirty="0">
              <a:solidFill>
                <a:schemeClr val="bg1"/>
              </a:solidFill>
              <a:latin typeface="Myriad Pro Light" panose="020B0403030403020204" pitchFamily="34" charset="0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326165" y="3945629"/>
            <a:ext cx="3226962" cy="646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Myriad Pro Light" panose="020B0403030403020204" pitchFamily="34" charset="0"/>
              </a:rPr>
              <a:t>Raspberry pi</a:t>
            </a:r>
            <a:endParaRPr lang="en-US" sz="3600" dirty="0">
              <a:solidFill>
                <a:schemeClr val="bg1"/>
              </a:solidFill>
              <a:latin typeface="Myriad Pro Light" panose="020B0403030403020204" pitchFamily="34" charset="0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7014055" y="5250690"/>
            <a:ext cx="3189531" cy="646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Myriad Pro Light" panose="020B0403030403020204" pitchFamily="34" charset="0"/>
              </a:rPr>
              <a:t>WIFI</a:t>
            </a:r>
            <a:endParaRPr lang="en-US" sz="3600" dirty="0">
              <a:solidFill>
                <a:schemeClr val="bg1"/>
              </a:solidFill>
              <a:latin typeface="Myriad Pro Light" panose="020B0403030403020204" pitchFamily="34" charset="0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6288690" y="4353726"/>
            <a:ext cx="110564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bg1"/>
                </a:solidFill>
                <a:latin typeface="Myriad Pro Light" panose="020B0403030403020204" pitchFamily="34" charset="0"/>
              </a:rPr>
              <a:t>Yaw</a:t>
            </a:r>
            <a:endParaRPr lang="en-US" sz="1350" dirty="0">
              <a:solidFill>
                <a:schemeClr val="bg1"/>
              </a:solidFill>
              <a:latin typeface="Myriad Pro Light" panose="020B0403030403020204" pitchFamily="34" charset="0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4656208" y="5791550"/>
            <a:ext cx="170062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bg1"/>
                </a:solidFill>
              </a:rPr>
              <a:t>z</a:t>
            </a:r>
            <a:endParaRPr lang="en-US" sz="1350" dirty="0">
              <a:solidFill>
                <a:schemeClr val="bg1"/>
              </a:solidFill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3892514" y="4316472"/>
            <a:ext cx="127187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bg1"/>
                </a:solidFill>
                <a:latin typeface="Myriad Pro Light" panose="020B0403030403020204" pitchFamily="34" charset="0"/>
              </a:rPr>
              <a:t>y</a:t>
            </a:r>
            <a:endParaRPr lang="en-US" sz="1350" dirty="0">
              <a:solidFill>
                <a:schemeClr val="bg1"/>
              </a:solidFill>
              <a:latin typeface="Myriad Pro Light" panose="020B0403030403020204" pitchFamily="34" charset="0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7512025" y="6137457"/>
            <a:ext cx="150538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bg1"/>
                </a:solidFill>
                <a:latin typeface="Myriad Pro Light" panose="020B0403030403020204" pitchFamily="34" charset="0"/>
              </a:rPr>
              <a:t>DJI</a:t>
            </a:r>
            <a:endParaRPr lang="en-US" sz="1350" dirty="0">
              <a:solidFill>
                <a:schemeClr val="bg1"/>
              </a:solidFill>
              <a:latin typeface="Myriad Pro Light" panose="020B0403030403020204" pitchFamily="34" charset="0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1338331" y="5752696"/>
            <a:ext cx="2125599" cy="646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Myriad Pro Light" panose="020B0403030403020204" pitchFamily="34" charset="0"/>
              </a:rPr>
              <a:t>Unity</a:t>
            </a:r>
            <a:endParaRPr lang="en-US" sz="3600" dirty="0">
              <a:solidFill>
                <a:schemeClr val="bg1"/>
              </a:solidFill>
              <a:latin typeface="Myriad Pro Light" panose="020B0403030403020204" pitchFamily="34" charset="0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431621" y="4956879"/>
            <a:ext cx="181342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bg1"/>
                </a:solidFill>
                <a:latin typeface="Myriad Pro Light" panose="020B0403030403020204" pitchFamily="34" charset="0"/>
              </a:rPr>
              <a:t>Status</a:t>
            </a:r>
            <a:endParaRPr lang="en-US" sz="1350" dirty="0">
              <a:solidFill>
                <a:schemeClr val="bg1"/>
              </a:solidFill>
              <a:latin typeface="Myriad Pro Light" panose="020B0403030403020204" pitchFamily="34" charset="0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2971026" y="5307923"/>
            <a:ext cx="159978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bg1"/>
                </a:solidFill>
                <a:latin typeface="Myriad Pro Light" panose="020B0403030403020204" pitchFamily="34" charset="0"/>
              </a:rPr>
              <a:t>x</a:t>
            </a:r>
            <a:endParaRPr lang="en-US" sz="1350" dirty="0">
              <a:solidFill>
                <a:schemeClr val="bg1"/>
              </a:solidFill>
              <a:latin typeface="Myriad Pro Light" panose="020B0403030403020204" pitchFamily="34" charset="0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7990227" y="3496786"/>
            <a:ext cx="117127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bg1"/>
                </a:solidFill>
                <a:latin typeface="Myriad Pro Light" panose="020B0403030403020204" pitchFamily="34" charset="0"/>
              </a:rPr>
              <a:t>pitch</a:t>
            </a:r>
            <a:endParaRPr lang="en-US" sz="1350" dirty="0">
              <a:solidFill>
                <a:schemeClr val="bg1"/>
              </a:solidFill>
              <a:latin typeface="Myriad Pro Light" panose="020B0403030403020204" pitchFamily="34" charset="0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10415986" y="3254199"/>
            <a:ext cx="130665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bg1"/>
                </a:solidFill>
                <a:latin typeface="Myriad Pro Light" panose="020B0403030403020204" pitchFamily="34" charset="0"/>
              </a:rPr>
              <a:t>roll</a:t>
            </a:r>
            <a:endParaRPr lang="en-US" sz="1350" dirty="0">
              <a:solidFill>
                <a:schemeClr val="bg1"/>
              </a:solidFill>
              <a:latin typeface="Myriad Pro Light" panose="020B0403030403020204" pitchFamily="34" charset="0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8396262" y="4901642"/>
            <a:ext cx="89801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bg1"/>
                </a:solidFill>
                <a:latin typeface="Myriad Pro Light" panose="020B0403030403020204" pitchFamily="34" charset="0"/>
              </a:rPr>
              <a:t>Brave</a:t>
            </a:r>
            <a:endParaRPr lang="en-US" sz="1350" dirty="0">
              <a:solidFill>
                <a:schemeClr val="bg1"/>
              </a:solidFill>
              <a:latin typeface="Myriad Pro Light" panose="020B0403030403020204" pitchFamily="34" charset="0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760710" y="755810"/>
            <a:ext cx="150538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bg1"/>
                </a:solidFill>
                <a:latin typeface="Myriad Pro Light" panose="020B0403030403020204" pitchFamily="34" charset="0"/>
              </a:rPr>
              <a:t>Pitch</a:t>
            </a:r>
            <a:endParaRPr lang="en-US" sz="1350" dirty="0">
              <a:solidFill>
                <a:schemeClr val="bg1"/>
              </a:solidFill>
              <a:latin typeface="Myriad Pro Light" panose="020B0403030403020204" pitchFamily="34" charset="0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7" grpId="0"/>
      <p:bldP spid="28" grpId="0"/>
      <p:bldP spid="29" grpId="0"/>
      <p:bldP spid="30" grpId="0"/>
      <p:bldP spid="31" grpId="0"/>
      <p:bldP spid="33" grpId="0"/>
      <p:bldP spid="34" grpId="0"/>
      <p:bldP spid="35" grpId="0"/>
      <p:bldP spid="36" grpId="0"/>
      <p:bldP spid="37" grpId="0"/>
      <p:bldP spid="38" grpId="0"/>
      <p:bldP spid="40" grpId="0"/>
      <p:bldP spid="41" grpId="0"/>
      <p:bldP spid="42" grpId="0"/>
      <p:bldP spid="4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/>
          <p:cNvSpPr txBox="1"/>
          <p:nvPr/>
        </p:nvSpPr>
        <p:spPr>
          <a:xfrm>
            <a:off x="177516" y="193168"/>
            <a:ext cx="91221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6000" dirty="0">
                <a:solidFill>
                  <a:prstClr val="white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收获与反思</a:t>
            </a:r>
            <a:endParaRPr kumimoji="0" lang="en-US" sz="6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278620" y="1266566"/>
            <a:ext cx="6023230" cy="13022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0043" y="1317171"/>
            <a:ext cx="7366000" cy="55245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1198321" y="2967335"/>
            <a:ext cx="97921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yriad Pro Light" panose="020B0403030403020204" pitchFamily="34" charset="0"/>
                <a:ea typeface="+mn-ea"/>
                <a:cs typeface="+mn-cs"/>
              </a:rPr>
              <a:t>Thank you for your kind attention!</a:t>
            </a:r>
            <a:endParaRPr kumimoji="0" lang="en-US" sz="5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yriad Pro Light" panose="020B0403030403020204" pitchFamily="34" charset="0"/>
              <a:ea typeface="+mn-ea"/>
              <a:cs typeface="+mn-cs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/>
          <p:cNvSpPr txBox="1"/>
          <p:nvPr/>
        </p:nvSpPr>
        <p:spPr>
          <a:xfrm>
            <a:off x="177516" y="193168"/>
            <a:ext cx="91221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幼圆" panose="02010509060101010101" pitchFamily="49" charset="-122"/>
                <a:ea typeface="幼圆" panose="02010509060101010101" pitchFamily="49" charset="-122"/>
              </a:rPr>
              <a:t>课题目的</a:t>
            </a:r>
            <a:endParaRPr kumimoji="0" lang="en-US" sz="6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278620" y="1266566"/>
            <a:ext cx="6023230" cy="13022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177517" y="1544360"/>
            <a:ext cx="6874862" cy="65556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anose="05000000000000000000" charset="0"/>
              <a:buChar char="l"/>
            </a:pPr>
            <a:r>
              <a:rPr lang="zh-CN" altLang="en-US" sz="2800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解决现有的地面站没有</a:t>
            </a:r>
            <a:r>
              <a:rPr lang="en-US" altLang="zh-CN" sz="2800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3D</a:t>
            </a:r>
            <a:r>
              <a:rPr lang="zh-CN" altLang="en-US" sz="2800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可视化的弊端</a:t>
            </a:r>
            <a:endParaRPr lang="en-US" altLang="zh-CN" sz="2800" dirty="0">
              <a:solidFill>
                <a:schemeClr val="bg1"/>
              </a:solidFill>
              <a:latin typeface="幼圆" panose="02010509060101010101" pitchFamily="49" charset="-122"/>
              <a:ea typeface="幼圆" panose="02010509060101010101" pitchFamily="49" charset="-122"/>
              <a:sym typeface="+mn-ea"/>
            </a:endParaRPr>
          </a:p>
          <a:p>
            <a:pPr>
              <a:buFont typeface="Wingdings" panose="05000000000000000000" charset="0"/>
              <a:buChar char="l"/>
            </a:pPr>
            <a:endParaRPr lang="zh-CN" altLang="en-US" sz="2800" dirty="0">
              <a:solidFill>
                <a:schemeClr val="bg1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>
              <a:buFont typeface="Wingdings" panose="05000000000000000000" charset="0"/>
              <a:buChar char="l"/>
            </a:pPr>
            <a:r>
              <a:rPr lang="zh-CN" altLang="en-US" sz="2800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将现实坐标的信息代入我们的</a:t>
            </a:r>
            <a:r>
              <a:rPr lang="en-US" altLang="zh-CN" sz="2800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3D</a:t>
            </a:r>
            <a:r>
              <a:rPr lang="zh-CN" altLang="en-US" sz="2800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世界</a:t>
            </a:r>
            <a:endParaRPr lang="en-US" altLang="zh-CN" sz="2800" dirty="0">
              <a:solidFill>
                <a:schemeClr val="bg1"/>
              </a:solidFill>
              <a:latin typeface="幼圆" panose="02010509060101010101" pitchFamily="49" charset="-122"/>
              <a:ea typeface="幼圆" panose="02010509060101010101" pitchFamily="49" charset="-122"/>
              <a:sym typeface="+mn-ea"/>
            </a:endParaRPr>
          </a:p>
          <a:p>
            <a:pPr>
              <a:buFont typeface="Wingdings" panose="05000000000000000000" charset="0"/>
              <a:buChar char="l"/>
            </a:pPr>
            <a:endParaRPr lang="zh-CN" altLang="en-US" sz="2800" dirty="0">
              <a:solidFill>
                <a:schemeClr val="bg1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>
              <a:buFont typeface="Wingdings" panose="05000000000000000000" charset="0"/>
              <a:buChar char="l"/>
            </a:pPr>
            <a:r>
              <a:rPr lang="zh-CN" altLang="en-US" sz="2800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实现一个和真实世界信息产生互动的飞行世界（设想）</a:t>
            </a:r>
            <a:endParaRPr lang="zh-CN" altLang="en-US" sz="2800" dirty="0">
              <a:solidFill>
                <a:schemeClr val="bg1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>
              <a:buFont typeface="Wingdings" panose="05000000000000000000" charset="0"/>
              <a:buChar char="l"/>
            </a:pPr>
            <a:endParaRPr lang="en-US" altLang="zh-CN" sz="2800" dirty="0">
              <a:solidFill>
                <a:schemeClr val="bg1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lvl="1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endParaRPr kumimoji="1" lang="en-US" altLang="zh-CN" sz="2800" dirty="0">
              <a:solidFill>
                <a:schemeClr val="bg1"/>
              </a:solidFill>
              <a:latin typeface="幼圆" panose="02010509060101010101" pitchFamily="49" charset="-122"/>
              <a:ea typeface="幼圆" panose="02010509060101010101" pitchFamily="49" charset="-122"/>
              <a:cs typeface="微软雅黑" panose="020B0503020204020204" charset="-122"/>
            </a:endParaRPr>
          </a:p>
          <a:p>
            <a:pPr lvl="1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endParaRPr kumimoji="1" lang="en-US" altLang="zh-CN" sz="2800" dirty="0">
              <a:solidFill>
                <a:schemeClr val="bg1"/>
              </a:solidFill>
              <a:latin typeface="幼圆" panose="02010509060101010101" pitchFamily="49" charset="-122"/>
              <a:ea typeface="幼圆" panose="02010509060101010101" pitchFamily="49" charset="-122"/>
              <a:cs typeface="微软雅黑" panose="020B0503020204020204" charset="-122"/>
            </a:endParaRPr>
          </a:p>
          <a:p>
            <a:pPr lvl="1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endParaRPr kumimoji="1" lang="en-US" altLang="zh-CN" sz="2800" dirty="0">
              <a:solidFill>
                <a:schemeClr val="bg1"/>
              </a:solidFill>
              <a:latin typeface="幼圆" panose="02010509060101010101" pitchFamily="49" charset="-122"/>
              <a:ea typeface="幼圆" panose="02010509060101010101" pitchFamily="49" charset="-122"/>
              <a:cs typeface="微软雅黑" panose="020B0503020204020204" charset="-122"/>
            </a:endParaRPr>
          </a:p>
          <a:p>
            <a:pPr lvl="1">
              <a:buClr>
                <a:schemeClr val="tx1"/>
              </a:buClr>
              <a:buSzPct val="100000"/>
            </a:pPr>
            <a:endParaRPr kumimoji="1" lang="en-US" altLang="zh-CN" sz="2800" dirty="0">
              <a:solidFill>
                <a:schemeClr val="bg1"/>
              </a:solidFill>
              <a:latin typeface="幼圆" panose="02010509060101010101" pitchFamily="49" charset="-122"/>
              <a:ea typeface="幼圆" panose="02010509060101010101" pitchFamily="49" charset="-122"/>
              <a:cs typeface="微软雅黑" panose="020B0503020204020204" charset="-122"/>
            </a:endParaRPr>
          </a:p>
          <a:p>
            <a:pPr marL="457200" indent="-457200">
              <a:buClr>
                <a:srgbClr val="FF0000"/>
              </a:buClr>
              <a:buSzPct val="50000"/>
              <a:buFont typeface="Wingdings" panose="05000000000000000000" pitchFamily="2" charset="2"/>
              <a:buChar char="l"/>
            </a:pPr>
            <a:endParaRPr kumimoji="1" lang="en-US" altLang="zh-CN" sz="2800" dirty="0">
              <a:solidFill>
                <a:schemeClr val="bg1"/>
              </a:solidFill>
              <a:latin typeface="幼圆" panose="02010509060101010101" pitchFamily="49" charset="-122"/>
              <a:ea typeface="幼圆" panose="02010509060101010101" pitchFamily="49" charset="-122"/>
              <a:cs typeface="微软雅黑" panose="020B0503020204020204" charset="-122"/>
            </a:endParaRPr>
          </a:p>
          <a:p>
            <a:pPr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endParaRPr kumimoji="1" lang="en-US" altLang="zh-CN" sz="2800" dirty="0">
              <a:solidFill>
                <a:schemeClr val="bg1"/>
              </a:solidFill>
              <a:latin typeface="幼圆" panose="02010509060101010101" pitchFamily="49" charset="-122"/>
              <a:ea typeface="幼圆" panose="02010509060101010101" pitchFamily="49" charset="-122"/>
              <a:cs typeface="微软雅黑" panose="020B0503020204020204" charset="-122"/>
            </a:endParaRPr>
          </a:p>
          <a:p>
            <a:pPr marL="457200" indent="-457200">
              <a:buClr>
                <a:srgbClr val="FF0000"/>
              </a:buClr>
              <a:buSzPct val="50000"/>
              <a:buFont typeface="Wingdings" panose="05000000000000000000" pitchFamily="2" charset="2"/>
              <a:buChar char="l"/>
            </a:pPr>
            <a:endParaRPr kumimoji="1" lang="en-US" altLang="zh-CN" sz="2800" dirty="0">
              <a:solidFill>
                <a:schemeClr val="bg1"/>
              </a:solidFill>
              <a:latin typeface="幼圆" panose="02010509060101010101" pitchFamily="49" charset="-122"/>
              <a:ea typeface="幼圆" panose="02010509060101010101" pitchFamily="49" charset="-122"/>
              <a:cs typeface="微软雅黑" panose="020B0503020204020204" charset="-122"/>
            </a:endParaRPr>
          </a:p>
          <a:p>
            <a:endParaRPr kumimoji="1" lang="zh-CN" altLang="en-US" sz="2800" dirty="0">
              <a:solidFill>
                <a:schemeClr val="bg1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pic>
        <p:nvPicPr>
          <p:cNvPr id="8" name="图片 7" descr="unlimited_range_small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6418" y="2231288"/>
            <a:ext cx="5229225" cy="3726180"/>
          </a:xfrm>
          <a:prstGeom prst="rect">
            <a:avLst/>
          </a:prstGeom>
          <a:effectLst>
            <a:softEdge rad="635000"/>
          </a:effectLst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5422123" y="2212511"/>
            <a:ext cx="1425575" cy="1425575"/>
          </a:xfrm>
          <a:prstGeom prst="ellipse">
            <a:avLst/>
          </a:prstGeom>
          <a:solidFill>
            <a:srgbClr val="F8F9FA">
              <a:alpha val="10196"/>
            </a:srgbClr>
          </a:solidFill>
          <a:ln>
            <a:solidFill>
              <a:srgbClr val="FFFFFF">
                <a:alpha val="4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6000" dirty="0">
                <a:solidFill>
                  <a:prstClr val="white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2</a:t>
            </a:r>
            <a:endParaRPr kumimoji="0" lang="zh-CN" altLang="en-US" sz="6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方正兰亭超细黑简体" panose="02000000000000000000" pitchFamily="2" charset="-122"/>
              <a:ea typeface="方正兰亭超细黑简体" panose="02000000000000000000" pitchFamily="2" charset="-122"/>
              <a:cs typeface="+mn-cs"/>
            </a:endParaRPr>
          </a:p>
        </p:txBody>
      </p:sp>
      <p:sp>
        <p:nvSpPr>
          <p:cNvPr id="3" name="文本框 2"/>
          <p:cNvSpPr txBox="1">
            <a:spLocks noChangeArrowheads="1"/>
          </p:cNvSpPr>
          <p:nvPr/>
        </p:nvSpPr>
        <p:spPr bwMode="auto">
          <a:xfrm>
            <a:off x="2621772" y="3638086"/>
            <a:ext cx="7026276" cy="748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+mn-cs"/>
              </a:rPr>
              <a:t>Drone</a:t>
            </a:r>
            <a:endParaRPr kumimoji="0" lang="zh-CN" altLang="en-US" sz="4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方正兰亭超细黑简体" panose="02000000000000000000" pitchFamily="2" charset="-122"/>
              <a:ea typeface="方正兰亭超细黑简体" panose="02000000000000000000" pitchFamily="2" charset="-122"/>
              <a:cs typeface="+mn-cs"/>
            </a:endParaRPr>
          </a:p>
        </p:txBody>
      </p:sp>
      <p:sp>
        <p:nvSpPr>
          <p:cNvPr id="4" name="文本框 3"/>
          <p:cNvSpPr txBox="1">
            <a:spLocks noChangeArrowheads="1"/>
          </p:cNvSpPr>
          <p:nvPr/>
        </p:nvSpPr>
        <p:spPr bwMode="auto">
          <a:xfrm>
            <a:off x="3691748" y="4386432"/>
            <a:ext cx="4886325" cy="354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+mn-cs"/>
              </a:rPr>
              <a:t>  Let’s have fun!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方正兰亭超细黑简体" panose="02000000000000000000" pitchFamily="2" charset="-122"/>
              <a:ea typeface="方正兰亭超细黑简体" panose="02000000000000000000" pitchFamily="2" charset="-122"/>
              <a:cs typeface="+mn-cs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4953" y="4923294"/>
            <a:ext cx="499915" cy="85351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3279843" y="3105835"/>
            <a:ext cx="56323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Drone</a:t>
            </a:r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1049" y="2014537"/>
            <a:ext cx="3137807" cy="2645244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/>
          <p:cNvSpPr txBox="1"/>
          <p:nvPr/>
        </p:nvSpPr>
        <p:spPr>
          <a:xfrm>
            <a:off x="177516" y="263925"/>
            <a:ext cx="91221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err="1">
                <a:solidFill>
                  <a:schemeClr val="bg1"/>
                </a:solidFill>
              </a:rPr>
              <a:t>MavLink</a:t>
            </a:r>
            <a:endParaRPr lang="en-US" sz="6000" dirty="0">
              <a:solidFill>
                <a:schemeClr val="bg1"/>
              </a:solidFill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278620" y="1266566"/>
            <a:ext cx="6023230" cy="13022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6533506" y="2548449"/>
            <a:ext cx="539373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err="1">
                <a:solidFill>
                  <a:schemeClr val="bg1"/>
                </a:solidFill>
                <a:latin typeface="Myriad Pro Light" panose="020B0403030403020204"/>
              </a:rPr>
              <a:t>MAVLink</a:t>
            </a:r>
            <a:r>
              <a:rPr lang="en-US" altLang="zh-CN" sz="2800" dirty="0">
                <a:solidFill>
                  <a:schemeClr val="bg1"/>
                </a:solidFill>
                <a:latin typeface="Myriad Pro Light" panose="020B0403030403020204"/>
              </a:rPr>
              <a:t> or Micro Air Vehicle Link is a protocol for communicating with small unmanned vehicle. It is designed as a header-only message marshaling library.</a:t>
            </a:r>
            <a:endParaRPr lang="en-US" altLang="zh-CN" sz="2800" dirty="0">
              <a:solidFill>
                <a:schemeClr val="bg1"/>
              </a:solidFill>
              <a:latin typeface="Myriad Pro Light" panose="020B0403030403020204"/>
            </a:endParaRPr>
          </a:p>
          <a:p>
            <a:r>
              <a:rPr lang="en-US" sz="2800" dirty="0">
                <a:solidFill>
                  <a:schemeClr val="bg1">
                    <a:lumMod val="95000"/>
                  </a:schemeClr>
                </a:solidFill>
                <a:latin typeface="Myriad Pro Light" panose="020B0403030403020204" pitchFamily="34" charset="0"/>
              </a:rPr>
              <a:t>interference.</a:t>
            </a:r>
            <a:endParaRPr lang="en-US" sz="2800" dirty="0">
              <a:solidFill>
                <a:schemeClr val="bg1">
                  <a:lumMod val="95000"/>
                </a:schemeClr>
              </a:solidFill>
              <a:latin typeface="Myriad Pro Light" panose="020B0403030403020204" pitchFamily="34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6533506" y="1644717"/>
            <a:ext cx="636665" cy="14462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>
                <a:solidFill>
                  <a:schemeClr val="bg1"/>
                </a:solidFill>
                <a:latin typeface="Myriad Pro Light" panose="020B0403030403020204" pitchFamily="34" charset="0"/>
              </a:rPr>
              <a:t>“</a:t>
            </a:r>
            <a:endParaRPr lang="en-US" sz="8800" dirty="0">
              <a:solidFill>
                <a:schemeClr val="bg1"/>
              </a:solidFill>
              <a:latin typeface="Myriad Pro Light" panose="020B0403030403020204" pitchFamily="34" charset="0"/>
            </a:endParaRPr>
          </a:p>
        </p:txBody>
      </p:sp>
      <p:cxnSp>
        <p:nvCxnSpPr>
          <p:cNvPr id="17" name="直接连接符 16"/>
          <p:cNvCxnSpPr/>
          <p:nvPr/>
        </p:nvCxnSpPr>
        <p:spPr>
          <a:xfrm>
            <a:off x="6648122" y="6047452"/>
            <a:ext cx="5180712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11401947" y="5102994"/>
            <a:ext cx="636665" cy="14462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>
                <a:solidFill>
                  <a:schemeClr val="bg1"/>
                </a:solidFill>
                <a:latin typeface="Myriad Pro Light" panose="020B0403030403020204" pitchFamily="34" charset="0"/>
              </a:rPr>
              <a:t>”</a:t>
            </a:r>
            <a:endParaRPr lang="en-US" sz="8800" dirty="0">
              <a:solidFill>
                <a:schemeClr val="bg1"/>
              </a:solidFill>
              <a:latin typeface="Myriad Pro Light" panose="020B0403030403020204" pitchFamily="3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821" y="3244721"/>
            <a:ext cx="5820827" cy="1390456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文本框 56"/>
          <p:cNvSpPr txBox="1"/>
          <p:nvPr/>
        </p:nvSpPr>
        <p:spPr>
          <a:xfrm>
            <a:off x="3181377" y="2816114"/>
            <a:ext cx="563231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</a:rPr>
              <a:t>Communicating with Raspberry</a:t>
            </a:r>
            <a:endParaRPr lang="en-US" altLang="zh-CN" sz="3600" b="1" dirty="0">
              <a:solidFill>
                <a:schemeClr val="bg1"/>
              </a:solidFill>
            </a:endParaRPr>
          </a:p>
          <a:p>
            <a:pPr algn="ctr"/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3044" y="1988004"/>
            <a:ext cx="5426528" cy="3054862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57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-247026" y="250862"/>
            <a:ext cx="759488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b="1" dirty="0">
                <a:solidFill>
                  <a:schemeClr val="bg1"/>
                </a:solidFill>
              </a:rPr>
              <a:t>Communicating with Raspberry</a:t>
            </a:r>
            <a:endParaRPr lang="en-US" altLang="zh-CN" sz="6000" b="1" dirty="0">
              <a:solidFill>
                <a:schemeClr val="bg1"/>
              </a:solidFill>
            </a:endParaRPr>
          </a:p>
          <a:p>
            <a:pPr algn="ctr"/>
            <a:endParaRPr lang="en-US" altLang="zh-CN" sz="6000" dirty="0">
              <a:solidFill>
                <a:schemeClr val="bg1"/>
              </a:solidFill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278620" y="1266566"/>
            <a:ext cx="6559675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6103865" y="2641155"/>
            <a:ext cx="539373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Myriad Pro Light" panose="020B0403030403020204"/>
              </a:rPr>
              <a:t>DroneKit-Python allows developers to create apps that run on an onboard companion computer and communicate with the ArduPilot flight controller using a low-latency link. </a:t>
            </a:r>
            <a:endParaRPr lang="en-US" sz="2800" dirty="0">
              <a:solidFill>
                <a:schemeClr val="bg1"/>
              </a:solidFill>
              <a:latin typeface="Myriad Pro Light" panose="020B0403030403020204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095761" y="1527985"/>
            <a:ext cx="636665" cy="14462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>
                <a:solidFill>
                  <a:schemeClr val="bg1"/>
                </a:solidFill>
                <a:latin typeface="Myriad Pro Light" panose="020B0403030403020204" pitchFamily="34" charset="0"/>
              </a:rPr>
              <a:t>“</a:t>
            </a:r>
            <a:endParaRPr lang="en-US" sz="8800" dirty="0">
              <a:solidFill>
                <a:schemeClr val="bg1"/>
              </a:solidFill>
              <a:latin typeface="Myriad Pro Light" panose="020B0403030403020204" pitchFamily="34" charset="0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6210377" y="5930720"/>
            <a:ext cx="5180712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10964202" y="4986262"/>
            <a:ext cx="636665" cy="14462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>
                <a:solidFill>
                  <a:schemeClr val="bg1"/>
                </a:solidFill>
                <a:latin typeface="Myriad Pro Light" panose="020B0403030403020204" pitchFamily="34" charset="0"/>
              </a:rPr>
              <a:t>”</a:t>
            </a:r>
            <a:endParaRPr lang="en-US" sz="8800" dirty="0">
              <a:solidFill>
                <a:schemeClr val="bg1"/>
              </a:solidFill>
              <a:latin typeface="Myriad Pro Light" panose="020B0403030403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516" y="2486025"/>
            <a:ext cx="5691269" cy="2987916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3621</Words>
  <Application>WPS 演示</Application>
  <PresentationFormat>宽屏</PresentationFormat>
  <Paragraphs>275</Paragraphs>
  <Slides>31</Slides>
  <Notes>16</Notes>
  <HiddenSlides>0</HiddenSlides>
  <MMClips>1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50" baseType="lpstr">
      <vt:lpstr>Arial</vt:lpstr>
      <vt:lpstr>宋体</vt:lpstr>
      <vt:lpstr>Wingdings</vt:lpstr>
      <vt:lpstr>Calibri</vt:lpstr>
      <vt:lpstr>Bell MT</vt:lpstr>
      <vt:lpstr>方正兰亭超细黑简体</vt:lpstr>
      <vt:lpstr>Calibri</vt:lpstr>
      <vt:lpstr>Myriad Pro Light</vt:lpstr>
      <vt:lpstr>幼圆</vt:lpstr>
      <vt:lpstr>Wingdings</vt:lpstr>
      <vt:lpstr>微软雅黑</vt:lpstr>
      <vt:lpstr>Myriad Pro Light</vt:lpstr>
      <vt:lpstr>Arial Unicode MS</vt:lpstr>
      <vt:lpstr>Calibri Light</vt:lpstr>
      <vt:lpstr>等线</vt:lpstr>
      <vt:lpstr>Consolas</vt:lpstr>
      <vt:lpstr>等线 Light</vt:lpstr>
      <vt:lpstr>Yu Gothic UI Semilight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lily</dc:creator>
  <cp:lastModifiedBy>qzuser</cp:lastModifiedBy>
  <cp:revision>154</cp:revision>
  <dcterms:created xsi:type="dcterms:W3CDTF">2017-11-01T02:30:00Z</dcterms:created>
  <dcterms:modified xsi:type="dcterms:W3CDTF">2018-07-05T13:57:38Z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2052-10.1.0.7400</vt:lpwstr>
  </property>
  <property fmtid="{D5CDD505-2E9C-101B-9397-08002B2CF9AE}" pid="3" name="KSORubyTemplateID">
    <vt:lpwstr>8</vt:lpwstr>
  </property>
</Properties>
</file>